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4"/>
    <p:sldMasterId id="2147483834" r:id="rId5"/>
  </p:sldMasterIdLst>
  <p:notesMasterIdLst>
    <p:notesMasterId r:id="rId20"/>
  </p:notesMasterIdLst>
  <p:sldIdLst>
    <p:sldId id="277" r:id="rId6"/>
    <p:sldId id="288" r:id="rId7"/>
    <p:sldId id="279" r:id="rId8"/>
    <p:sldId id="283" r:id="rId9"/>
    <p:sldId id="291" r:id="rId10"/>
    <p:sldId id="290" r:id="rId11"/>
    <p:sldId id="289" r:id="rId12"/>
    <p:sldId id="292" r:id="rId13"/>
    <p:sldId id="284" r:id="rId14"/>
    <p:sldId id="293" r:id="rId15"/>
    <p:sldId id="294" r:id="rId16"/>
    <p:sldId id="295" r:id="rId17"/>
    <p:sldId id="296"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5780"/>
    <a:srgbClr val="ED7D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007" autoAdjust="0"/>
  </p:normalViewPr>
  <p:slideViewPr>
    <p:cSldViewPr snapToGrid="0">
      <p:cViewPr varScale="1">
        <p:scale>
          <a:sx n="76" d="100"/>
          <a:sy n="76" d="100"/>
        </p:scale>
        <p:origin x="19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D2C5-CE3C-4AE0-B2A2-64B9857FF4C1}" type="datetimeFigureOut">
              <a:rPr lang="fr-FR" smtClean="0"/>
              <a:t>09/03/2022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42707-D4A8-4445-8A2F-6564143528D8}" type="slidenum">
              <a:rPr lang="fr-FR" smtClean="0"/>
              <a:t>‹N°›</a:t>
            </a:fld>
            <a:endParaRPr lang="fr-FR"/>
          </a:p>
        </p:txBody>
      </p:sp>
    </p:spTree>
    <p:extLst>
      <p:ext uri="{BB962C8B-B14F-4D97-AF65-F5344CB8AC3E}">
        <p14:creationId xmlns:p14="http://schemas.microsoft.com/office/powerpoint/2010/main" val="188181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WEB 1.0 :</a:t>
            </a:r>
          </a:p>
          <a:p>
            <a:r>
              <a:rPr lang="fr-FR" b="0" dirty="0">
                <a:solidFill>
                  <a:srgbClr val="ABB2BF"/>
                </a:solidFill>
                <a:effectLst/>
                <a:latin typeface="CaskaydiaCove NF" panose="020B0509020204030204" pitchFamily="49" charset="0"/>
              </a:rPr>
              <a:t>Il est constitué de pages statiques ne permettant aucunes interactions avec le consommateur</a:t>
            </a:r>
          </a:p>
          <a:p>
            <a:r>
              <a:rPr lang="fr-FR" b="0" dirty="0">
                <a:solidFill>
                  <a:srgbClr val="ABB2BF"/>
                </a:solidFill>
                <a:effectLst/>
                <a:latin typeface="CaskaydiaCove NF" panose="020B0509020204030204" pitchFamily="49" charset="0"/>
              </a:rPr>
              <a:t>Le Web 1.0. permettait de consommer du contenu, mais ne laissait pas la possibilité d’en créer, d’en publier, et d’avoir des interactions en ligne autour de ce contenu.</a:t>
            </a:r>
          </a:p>
          <a:p>
            <a:endParaRPr lang="fr-FR" dirty="0"/>
          </a:p>
          <a:p>
            <a:r>
              <a:rPr lang="fr-FR" dirty="0"/>
              <a:t>WEB 2.0 :</a:t>
            </a:r>
          </a:p>
          <a:p>
            <a:r>
              <a:rPr lang="fr-FR" b="0" dirty="0">
                <a:solidFill>
                  <a:srgbClr val="ABB2BF"/>
                </a:solidFill>
                <a:effectLst/>
                <a:latin typeface="CaskaydiaCove NF" panose="020B0509020204030204" pitchFamily="49" charset="0"/>
              </a:rPr>
              <a:t>La nouveauté principale, c’est de faire passer les internautes du statut de spectateurs au statut d’acteurs des pages web qu’ils consultent.</a:t>
            </a:r>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Cela correspond a l'apparition des plateformes telle que :</a:t>
            </a:r>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a:t>
            </a:r>
            <a:r>
              <a:rPr lang="fr-FR" b="0" dirty="0" err="1">
                <a:solidFill>
                  <a:srgbClr val="ABB2BF"/>
                </a:solidFill>
                <a:effectLst/>
                <a:latin typeface="CaskaydiaCove NF" panose="020B0509020204030204" pitchFamily="49" charset="0"/>
              </a:rPr>
              <a:t>Youtube</a:t>
            </a:r>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a:t>
            </a:r>
            <a:r>
              <a:rPr lang="fr-FR" b="0" dirty="0" err="1">
                <a:solidFill>
                  <a:srgbClr val="ABB2BF"/>
                </a:solidFill>
                <a:effectLst/>
                <a:latin typeface="CaskaydiaCove NF" panose="020B0509020204030204" pitchFamily="49" charset="0"/>
              </a:rPr>
              <a:t>instagram</a:t>
            </a:r>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Facebook</a:t>
            </a:r>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Twitter</a:t>
            </a:r>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L’énorme avantage (ou </a:t>
            </a:r>
            <a:r>
              <a:rPr lang="fr-FR" b="0" dirty="0" err="1">
                <a:solidFill>
                  <a:srgbClr val="ABB2BF"/>
                </a:solidFill>
                <a:effectLst/>
                <a:latin typeface="CaskaydiaCove NF" panose="020B0509020204030204" pitchFamily="49" charset="0"/>
              </a:rPr>
              <a:t>inconvenient</a:t>
            </a:r>
            <a:r>
              <a:rPr lang="fr-FR" b="0" dirty="0">
                <a:solidFill>
                  <a:srgbClr val="ABB2BF"/>
                </a:solidFill>
                <a:effectLst/>
                <a:latin typeface="CaskaydiaCove NF" panose="020B0509020204030204" pitchFamily="49" charset="0"/>
              </a:rPr>
              <a:t> en fonction de son point de vue ;-) ) avec le Web 2.0, et que toutes ces plateformes nous offrent, c’est qu’il n’est plus nécessaire d’avoir des compétences techniques pour mettre du contenu en ligne.</a:t>
            </a:r>
          </a:p>
          <a:p>
            <a:r>
              <a:rPr lang="fr-FR" b="0" dirty="0">
                <a:solidFill>
                  <a:srgbClr val="ABB2BF"/>
                </a:solidFill>
                <a:effectLst/>
                <a:latin typeface="CaskaydiaCove NF" panose="020B0509020204030204" pitchFamily="49" charset="0"/>
              </a:rPr>
              <a:t>Le principal problème, avec le Web 2.0., c’est l’ultra dépendance du marché par rapport à un très faible nombre de plateformes. Aujourd’hui, l’immense majorité du contenu est diffusé et consommé sur un nombre très limité de plateformes centralisées</a:t>
            </a:r>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Face à tous ces inconvénients, il semble que le Web 3.0. puisse apporter un début de réponse mais gardons à l’esprit que cette nouvelle version du Web 3.0 en est encore à ses balbutiements</a:t>
            </a:r>
          </a:p>
          <a:p>
            <a:endParaRPr lang="fr-FR" b="0" dirty="0">
              <a:solidFill>
                <a:srgbClr val="ABB2BF"/>
              </a:solidFill>
              <a:effectLst/>
              <a:latin typeface="CaskaydiaCove NF" panose="020B0509020204030204" pitchFamily="49" charset="0"/>
            </a:endParaRPr>
          </a:p>
          <a:p>
            <a:endParaRPr lang="fr-FR" b="0" dirty="0">
              <a:solidFill>
                <a:srgbClr val="ABB2BF"/>
              </a:solidFill>
              <a:effectLst/>
              <a:latin typeface="CaskaydiaCove NF" panose="020B0509020204030204" pitchFamily="49" charset="0"/>
            </a:endParaRPr>
          </a:p>
          <a:p>
            <a:r>
              <a:rPr lang="fr-FR" b="0" dirty="0">
                <a:solidFill>
                  <a:srgbClr val="ABB2BF"/>
                </a:solidFill>
                <a:effectLst/>
                <a:latin typeface="CaskaydiaCove NF" panose="020B0509020204030204" pitchFamily="49" charset="0"/>
              </a:rPr>
              <a:t>WEB 3.0 : </a:t>
            </a:r>
          </a:p>
          <a:p>
            <a:r>
              <a:rPr lang="fr-FR" b="0" dirty="0">
                <a:solidFill>
                  <a:srgbClr val="ABB2BF"/>
                </a:solidFill>
                <a:effectLst/>
                <a:latin typeface="CaskaydiaCove NF" panose="020B0509020204030204" pitchFamily="49" charset="0"/>
              </a:rPr>
              <a:t>* de l'intelligence artificielle : permettrait de fournir des données plus pertinentes, et surtout plus rapidement, aux utilisateurs. Elle ouvrirait aussi la voie aux assistants virtuels</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du Web Sémantique : permettrait de catégoriser et de stocker des informations pouvant enseigner à un système la signification de différents types de données. Un site web pourrait alors interpréter des mots saisis par ses utilisateurs, de manière à créer et partager des contenus ultra pertinents</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de la blockchain (je vous invite a revoir la vidéo du Digital Tour 2021 a ce sujet) : permettrait de créer et d’authentifier des contenus, de manière à les rendre uniques et à les certifier</a:t>
            </a:r>
          </a:p>
          <a:p>
            <a:endParaRPr lang="fr-FR" b="0" dirty="0">
              <a:solidFill>
                <a:srgbClr val="ABB2BF"/>
              </a:solidFill>
              <a:effectLst/>
              <a:latin typeface="CaskaydiaCove NF" panose="020B0509020204030204" pitchFamily="49" charset="0"/>
            </a:endParaRPr>
          </a:p>
          <a:p>
            <a:r>
              <a:rPr lang="fr-FR" b="0" dirty="0">
                <a:solidFill>
                  <a:srgbClr val="ABB2BF"/>
                </a:solidFill>
                <a:effectLst/>
                <a:latin typeface="CaskaydiaCove NF" panose="020B0509020204030204" pitchFamily="49" charset="0"/>
              </a:rPr>
              <a:t>Le Web 3.0 utilise la technologie blockchain pour créer une véritable décentralisation. Ce sera la première étape appropriée vers le </a:t>
            </a:r>
            <a:r>
              <a:rPr lang="fr-FR" b="0" dirty="0" err="1">
                <a:solidFill>
                  <a:srgbClr val="ABB2BF"/>
                </a:solidFill>
                <a:effectLst/>
                <a:latin typeface="CaskaydiaCove NF" panose="020B0509020204030204" pitchFamily="49" charset="0"/>
              </a:rPr>
              <a:t>metaverse</a:t>
            </a:r>
            <a:r>
              <a:rPr lang="fr-FR" b="0" dirty="0">
                <a:solidFill>
                  <a:srgbClr val="ABB2BF"/>
                </a:solidFill>
                <a:effectLst/>
                <a:latin typeface="CaskaydiaCove NF" panose="020B0509020204030204" pitchFamily="49" charset="0"/>
              </a:rPr>
              <a:t>. Un </a:t>
            </a:r>
            <a:r>
              <a:rPr lang="fr-FR" b="0" dirty="0" err="1">
                <a:solidFill>
                  <a:srgbClr val="ABB2BF"/>
                </a:solidFill>
                <a:effectLst/>
                <a:latin typeface="CaskaydiaCove NF" panose="020B0509020204030204" pitchFamily="49" charset="0"/>
              </a:rPr>
              <a:t>metaverse</a:t>
            </a:r>
            <a:r>
              <a:rPr lang="fr-FR" b="0" dirty="0">
                <a:solidFill>
                  <a:srgbClr val="ABB2BF"/>
                </a:solidFill>
                <a:effectLst/>
                <a:latin typeface="CaskaydiaCove NF" panose="020B0509020204030204" pitchFamily="49" charset="0"/>
              </a:rPr>
              <a:t> équitable, avec la propriété des données numériques via les NFT, n’est possible que sur le Web 3.0.</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Les bénéfices :</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Plus de vie privée : Les données personnelles vous appartiendront et ne seront détenues par personne d’autre</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Plus de sécurité : Cela sera rendu possible grâce à la technologie blockchain et à sa nature décentralisée</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Décentralisation : Le Web 3.0 n’encouragera pas les réseaux centralisés</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Propriété de la donnée : Vous n’aurez pas besoin de donner vos données aux grandes entreprises à chaque tournant. Au lieu de cela, vous le posséderez pour vous-même. Les utilisateurs du web 3.0 pourront vendre leurs données et en tirer profit s’ils le souhaitent, ou les garder privées.</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Ubiquité : Nous pouvons accéder aux mêmes informations et données à partir de plusieurs applications sans avoir besoin d’un appareil spécifique</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Interopérabilité : Les développeurs trouveront de plus en plus facile de créer de nouvelles applications, qui fonctionneront sur tous les appareils intelligents, des téléviseurs aux ordinateurs portables en passant par les téléphones et même </a:t>
            </a:r>
            <a:r>
              <a:rPr lang="fr-FR" b="0" i="1" dirty="0">
                <a:solidFill>
                  <a:srgbClr val="C678DD"/>
                </a:solidFill>
                <a:effectLst/>
                <a:latin typeface="CaskaydiaCove NF" panose="020B0509020204030204" pitchFamily="49" charset="0"/>
              </a:rPr>
              <a:t>___</a:t>
            </a:r>
            <a:r>
              <a:rPr lang="fr-FR" b="0" dirty="0">
                <a:solidFill>
                  <a:srgbClr val="ABB2BF"/>
                </a:solidFill>
                <a:effectLst/>
                <a:latin typeface="CaskaydiaCove NF" panose="020B0509020204030204" pitchFamily="49" charset="0"/>
              </a:rPr>
              <a:t>les villes intelligentes___ (je vous invites a vous inscrire au RDV de </a:t>
            </a:r>
            <a:r>
              <a:rPr lang="fr-FR" b="0" dirty="0" err="1">
                <a:solidFill>
                  <a:srgbClr val="ABB2BF"/>
                </a:solidFill>
                <a:effectLst/>
                <a:latin typeface="CaskaydiaCove NF" panose="020B0509020204030204" pitchFamily="49" charset="0"/>
              </a:rPr>
              <a:t>philippe</a:t>
            </a:r>
            <a:r>
              <a:rPr lang="fr-FR" b="0" dirty="0">
                <a:solidFill>
                  <a:srgbClr val="ABB2BF"/>
                </a:solidFill>
                <a:effectLst/>
                <a:latin typeface="CaskaydiaCove NF" panose="020B0509020204030204" pitchFamily="49" charset="0"/>
              </a:rPr>
              <a:t> Zoller sur ce sujet)</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Pas d'interruption :  Les systèmes distribués sont moins susceptibles de faire face à des pannes de service parce qu’il n’y a pas d’autorité centrale</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Web Sémantique : permet de partager des données entre une multitude de plateformes, de systèmes et de communautés. Il servira de pont pour différents formats de données, ce qui améliorera la connexion.</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 Blockchain sans permissions : Tout le monde peut s’inscrire et contribuer</a:t>
            </a:r>
          </a:p>
          <a:p>
            <a:br>
              <a:rPr lang="fr-FR" b="0" dirty="0">
                <a:solidFill>
                  <a:srgbClr val="ABB2BF"/>
                </a:solidFill>
                <a:effectLst/>
                <a:latin typeface="CaskaydiaCove NF" panose="020B0509020204030204" pitchFamily="49" charset="0"/>
              </a:rPr>
            </a:br>
            <a:endParaRPr lang="fr-FR" b="0" dirty="0">
              <a:solidFill>
                <a:srgbClr val="ABB2BF"/>
              </a:solidFill>
              <a:effectLst/>
              <a:latin typeface="CaskaydiaCove NF" panose="020B0509020204030204" pitchFamily="49" charset="0"/>
            </a:endParaRPr>
          </a:p>
          <a:p>
            <a:endParaRPr lang="fr-FR" b="0" dirty="0">
              <a:solidFill>
                <a:srgbClr val="ABB2BF"/>
              </a:solidFill>
              <a:effectLst/>
              <a:latin typeface="CaskaydiaCove NF" panose="020B0509020204030204" pitchFamily="49" charset="0"/>
            </a:endParaRPr>
          </a:p>
          <a:p>
            <a:br>
              <a:rPr lang="fr-FR" b="0" dirty="0">
                <a:solidFill>
                  <a:srgbClr val="ABB2BF"/>
                </a:solidFill>
                <a:effectLst/>
                <a:latin typeface="CaskaydiaCove NF" panose="020B0509020204030204" pitchFamily="49" charset="0"/>
              </a:rPr>
            </a:br>
            <a:endParaRPr lang="fr-FR" b="0" dirty="0">
              <a:solidFill>
                <a:srgbClr val="ABB2BF"/>
              </a:solidFill>
              <a:effectLst/>
              <a:latin typeface="CaskaydiaCove NF" panose="020B05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5B42707-D4A8-4445-8A2F-6564143528D8}" type="slidenum">
              <a:rPr lang="fr-FR" smtClean="0"/>
              <a:t>3</a:t>
            </a:fld>
            <a:endParaRPr lang="fr-FR"/>
          </a:p>
        </p:txBody>
      </p:sp>
    </p:spTree>
    <p:extLst>
      <p:ext uri="{BB962C8B-B14F-4D97-AF65-F5344CB8AC3E}">
        <p14:creationId xmlns:p14="http://schemas.microsoft.com/office/powerpoint/2010/main" val="2769560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ABB2BF"/>
                </a:solidFill>
                <a:effectLst/>
                <a:latin typeface="CaskaydiaCove NF" panose="020B0509020204030204" pitchFamily="49" charset="0"/>
              </a:rPr>
              <a:t>Techniquement, oui, tout le monde peut vendre un NFT. Tout le monde peut créer une œuvre, la transformer en NFT sur la blockchain (selon un processus appelé “minage”) et la mettre en vente sur la place de marché de son choix. Vous pouvez même attacher une commission au fichier, qui vous paiera chaque fois que quelqu’un achète l’œuvre – y compris les reventes. Comme pour l’achat de NFT, vous devez disposer d’un portefeuille, qui doit être rempli de crypto-monnaies. Et c’est dans cette exigence d’argent initial que résident les complications.</a:t>
            </a:r>
          </a:p>
          <a:p>
            <a:endParaRPr lang="fr-FR" dirty="0"/>
          </a:p>
        </p:txBody>
      </p:sp>
      <p:sp>
        <p:nvSpPr>
          <p:cNvPr id="4" name="Espace réservé du numéro de diapositive 3"/>
          <p:cNvSpPr>
            <a:spLocks noGrp="1"/>
          </p:cNvSpPr>
          <p:nvPr>
            <p:ph type="sldNum" sz="quarter" idx="5"/>
          </p:nvPr>
        </p:nvSpPr>
        <p:spPr/>
        <p:txBody>
          <a:bodyPr/>
          <a:lstStyle/>
          <a:p>
            <a:fld id="{95B42707-D4A8-4445-8A2F-6564143528D8}" type="slidenum">
              <a:rPr lang="fr-FR" smtClean="0"/>
              <a:t>12</a:t>
            </a:fld>
            <a:endParaRPr lang="fr-FR"/>
          </a:p>
        </p:txBody>
      </p:sp>
    </p:spTree>
    <p:extLst>
      <p:ext uri="{BB962C8B-B14F-4D97-AF65-F5344CB8AC3E}">
        <p14:creationId xmlns:p14="http://schemas.microsoft.com/office/powerpoint/2010/main" val="3105009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ABB2BF"/>
                </a:solidFill>
                <a:effectLst/>
                <a:latin typeface="CaskaydiaCove NF" panose="020B0509020204030204" pitchFamily="49" charset="0"/>
              </a:rPr>
              <a:t>Comme pour tous les actifs, l’offre et la demande sont les principaux moteurs du marché en matière de prix. En raison de la rareté des NFT et de la forte demande des joueurs, des collectionneurs et des investisseurs, les gens sont souvent prêts à payer beaucoup d’argent pour les acquérir.</a:t>
            </a:r>
          </a:p>
          <a:p>
            <a:endParaRPr lang="fr-FR" b="0" dirty="0">
              <a:solidFill>
                <a:srgbClr val="ABB2BF"/>
              </a:solidFill>
              <a:effectLst/>
              <a:latin typeface="CaskaydiaCove NF" panose="020B05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ABB2BF"/>
                </a:solidFill>
                <a:effectLst/>
                <a:latin typeface="CaskaydiaCove NF" panose="020B0509020204030204" pitchFamily="49" charset="0"/>
              </a:rPr>
              <a:t>* un investisseur a déboursé 222 000 dollars pour acheter un segment d’un circuit numérique de Monaco dans le jeu F1 Delta Time et lui permet de recevoir 5 % de dividendes sur toutes les courses qui s’y déroulent, y compris les droits d’entrée</a:t>
            </a:r>
          </a:p>
          <a:p>
            <a:endParaRPr lang="fr-FR" b="0" dirty="0">
              <a:solidFill>
                <a:srgbClr val="ABB2BF"/>
              </a:solidFill>
              <a:effectLst/>
              <a:latin typeface="CaskaydiaCove NF" panose="020B0509020204030204" pitchFamily="49" charset="0"/>
            </a:endParaRPr>
          </a:p>
        </p:txBody>
      </p:sp>
      <p:sp>
        <p:nvSpPr>
          <p:cNvPr id="4" name="Espace réservé du numéro de diapositive 3"/>
          <p:cNvSpPr>
            <a:spLocks noGrp="1"/>
          </p:cNvSpPr>
          <p:nvPr>
            <p:ph type="sldNum" sz="quarter" idx="5"/>
          </p:nvPr>
        </p:nvSpPr>
        <p:spPr/>
        <p:txBody>
          <a:bodyPr/>
          <a:lstStyle/>
          <a:p>
            <a:fld id="{95B42707-D4A8-4445-8A2F-6564143528D8}" type="slidenum">
              <a:rPr lang="fr-FR" smtClean="0"/>
              <a:t>13</a:t>
            </a:fld>
            <a:endParaRPr lang="fr-FR"/>
          </a:p>
        </p:txBody>
      </p:sp>
    </p:spTree>
    <p:extLst>
      <p:ext uri="{BB962C8B-B14F-4D97-AF65-F5344CB8AC3E}">
        <p14:creationId xmlns:p14="http://schemas.microsoft.com/office/powerpoint/2010/main" val="546763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err="1">
                <a:solidFill>
                  <a:srgbClr val="ABB2BF"/>
                </a:solidFill>
                <a:effectLst/>
                <a:latin typeface="CaskaydiaCove NF" panose="020B0509020204030204" pitchFamily="49" charset="0"/>
              </a:rPr>
              <a:t>Roblox</a:t>
            </a:r>
            <a:r>
              <a:rPr lang="fr-FR" b="0" dirty="0">
                <a:solidFill>
                  <a:srgbClr val="ABB2BF"/>
                </a:solidFill>
                <a:effectLst/>
                <a:latin typeface="CaskaydiaCove NF" panose="020B0509020204030204" pitchFamily="49" charset="0"/>
              </a:rPr>
              <a:t>, </a:t>
            </a:r>
            <a:r>
              <a:rPr lang="fr-FR" b="0" dirty="0" err="1">
                <a:solidFill>
                  <a:srgbClr val="ABB2BF"/>
                </a:solidFill>
                <a:effectLst/>
                <a:latin typeface="CaskaydiaCove NF" panose="020B0509020204030204" pitchFamily="49" charset="0"/>
              </a:rPr>
              <a:t>MineCraft</a:t>
            </a:r>
            <a:r>
              <a:rPr lang="fr-FR" b="0" dirty="0">
                <a:solidFill>
                  <a:srgbClr val="ABB2BF"/>
                </a:solidFill>
                <a:effectLst/>
                <a:latin typeface="CaskaydiaCove NF" panose="020B0509020204030204" pitchFamily="49" charset="0"/>
              </a:rPr>
              <a:t>, </a:t>
            </a:r>
            <a:r>
              <a:rPr lang="fr-FR" b="0" dirty="0" err="1">
                <a:solidFill>
                  <a:srgbClr val="ABB2BF"/>
                </a:solidFill>
                <a:effectLst/>
                <a:latin typeface="CaskaydiaCove NF" panose="020B0509020204030204" pitchFamily="49" charset="0"/>
              </a:rPr>
              <a:t>Fortnite</a:t>
            </a:r>
            <a:r>
              <a:rPr lang="fr-FR" b="0" dirty="0">
                <a:solidFill>
                  <a:srgbClr val="ABB2BF"/>
                </a:solidFill>
                <a:effectLst/>
                <a:latin typeface="CaskaydiaCove NF" panose="020B0509020204030204" pitchFamily="49" charset="0"/>
              </a:rPr>
              <a:t> sont considérées comme des </a:t>
            </a:r>
            <a:r>
              <a:rPr lang="fr-FR" b="0" dirty="0" err="1">
                <a:solidFill>
                  <a:srgbClr val="ABB2BF"/>
                </a:solidFill>
                <a:effectLst/>
                <a:latin typeface="CaskaydiaCove NF" panose="020B0509020204030204" pitchFamily="49" charset="0"/>
              </a:rPr>
              <a:t>métaverses</a:t>
            </a:r>
            <a:r>
              <a:rPr lang="fr-FR" b="0" dirty="0">
                <a:solidFill>
                  <a:srgbClr val="ABB2BF"/>
                </a:solidFill>
                <a:effectLst/>
                <a:latin typeface="CaskaydiaCove NF" panose="020B0509020204030204" pitchFamily="49" charset="0"/>
              </a:rPr>
              <a:t> c'est pour cela que l'on parle DES </a:t>
            </a:r>
            <a:r>
              <a:rPr lang="fr-FR" b="0" dirty="0" err="1">
                <a:solidFill>
                  <a:srgbClr val="ABB2BF"/>
                </a:solidFill>
                <a:effectLst/>
                <a:latin typeface="CaskaydiaCove NF" panose="020B0509020204030204" pitchFamily="49" charset="0"/>
              </a:rPr>
              <a:t>métaverses</a:t>
            </a:r>
            <a:r>
              <a:rPr lang="fr-FR" b="0" dirty="0">
                <a:solidFill>
                  <a:srgbClr val="ABB2BF"/>
                </a:solidFill>
                <a:effectLst/>
                <a:latin typeface="CaskaydiaCove NF" panose="020B0509020204030204" pitchFamily="49" charset="0"/>
              </a:rPr>
              <a:t> et pas DU </a:t>
            </a:r>
            <a:r>
              <a:rPr lang="fr-FR" b="0" dirty="0" err="1">
                <a:solidFill>
                  <a:srgbClr val="ABB2BF"/>
                </a:solidFill>
                <a:effectLst/>
                <a:latin typeface="CaskaydiaCove NF" panose="020B0509020204030204" pitchFamily="49" charset="0"/>
              </a:rPr>
              <a:t>métaverse</a:t>
            </a:r>
            <a:endParaRPr lang="fr-FR" b="0" dirty="0">
              <a:solidFill>
                <a:srgbClr val="ABB2BF"/>
              </a:solidFill>
              <a:effectLst/>
              <a:latin typeface="CaskaydiaCove NF" panose="020B05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ABB2BF"/>
              </a:solidFill>
              <a:effectLst/>
              <a:latin typeface="CaskaydiaCove NF" panose="020B05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ABB2BF"/>
              </a:solidFill>
              <a:effectLst/>
              <a:latin typeface="CaskaydiaCove NF" panose="020B05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ABB2BF"/>
                </a:solidFill>
                <a:effectLst/>
                <a:latin typeface="CaskaydiaCove NF" panose="020B0509020204030204" pitchFamily="49" charset="0"/>
              </a:rPr>
              <a:t>Le premier Métavers grand public fut Second Life qui était un jeu dans un monde virtuel dans lequel on pouvait évoluer en toute liberté après avoir créé un avatar.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ABB2BF"/>
              </a:solidFill>
              <a:effectLst/>
              <a:latin typeface="CaskaydiaCove NF" panose="020B05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5B42707-D4A8-4445-8A2F-6564143528D8}" type="slidenum">
              <a:rPr lang="fr-FR" smtClean="0"/>
              <a:t>4</a:t>
            </a:fld>
            <a:endParaRPr lang="fr-FR"/>
          </a:p>
        </p:txBody>
      </p:sp>
    </p:spTree>
    <p:extLst>
      <p:ext uri="{BB962C8B-B14F-4D97-AF65-F5344CB8AC3E}">
        <p14:creationId xmlns:p14="http://schemas.microsoft.com/office/powerpoint/2010/main" val="643713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ABB2BF"/>
                </a:solidFill>
                <a:effectLst/>
                <a:latin typeface="CaskaydiaCove NF" panose="020B0509020204030204" pitchFamily="49" charset="0"/>
              </a:rPr>
              <a:t>Exemple d’un podcast fait dans le </a:t>
            </a:r>
            <a:r>
              <a:rPr lang="fr-FR" b="0" dirty="0" err="1">
                <a:solidFill>
                  <a:srgbClr val="ABB2BF"/>
                </a:solidFill>
                <a:effectLst/>
                <a:latin typeface="CaskaydiaCove NF" panose="020B0509020204030204" pitchFamily="49" charset="0"/>
              </a:rPr>
              <a:t>metaverse</a:t>
            </a:r>
            <a:endParaRPr lang="fr-FR" b="0" dirty="0">
              <a:solidFill>
                <a:srgbClr val="ABB2BF"/>
              </a:solidFill>
              <a:effectLst/>
              <a:latin typeface="CaskaydiaCove NF" panose="020B05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ABB2BF"/>
              </a:solidFill>
              <a:effectLst/>
              <a:latin typeface="CaskaydiaCove NF" panose="020B05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5B42707-D4A8-4445-8A2F-6564143528D8}" type="slidenum">
              <a:rPr lang="fr-FR" smtClean="0"/>
              <a:t>5</a:t>
            </a:fld>
            <a:endParaRPr lang="fr-FR"/>
          </a:p>
        </p:txBody>
      </p:sp>
    </p:spTree>
    <p:extLst>
      <p:ext uri="{BB962C8B-B14F-4D97-AF65-F5344CB8AC3E}">
        <p14:creationId xmlns:p14="http://schemas.microsoft.com/office/powerpoint/2010/main" val="358159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a:solidFill>
                  <a:srgbClr val="ABB2BF"/>
                </a:solidFill>
                <a:effectLst/>
                <a:latin typeface="CaskaydiaCove NF" panose="020B0509020204030204" pitchFamily="49" charset="0"/>
              </a:rPr>
              <a:t>les utilisateurs pourront faire virtuellement les boutiques en achetant des (vrais) vêtements avec du véritable argent pour habiller leur avatar ou les récupérer dans le monde réel.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dirty="0">
              <a:solidFill>
                <a:srgbClr val="ABB2BF"/>
              </a:solidFill>
              <a:effectLst/>
              <a:latin typeface="CaskaydiaCove NF" panose="020B05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a:solidFill>
                  <a:srgbClr val="ABB2BF"/>
                </a:solidFill>
                <a:effectLst/>
                <a:latin typeface="CaskaydiaCove NF" panose="020B0509020204030204" pitchFamily="49" charset="0"/>
              </a:rPr>
              <a:t>assister à un concert (virtuel) donné par un artiste (réel) (comme dans le jeu </a:t>
            </a:r>
            <a:r>
              <a:rPr lang="fr-FR" b="0" dirty="0" err="1">
                <a:solidFill>
                  <a:srgbClr val="ABB2BF"/>
                </a:solidFill>
                <a:effectLst/>
                <a:latin typeface="CaskaydiaCove NF" panose="020B0509020204030204" pitchFamily="49" charset="0"/>
              </a:rPr>
              <a:t>Fortnite</a:t>
            </a:r>
            <a:r>
              <a:rPr lang="fr-FR" b="0" dirty="0">
                <a:solidFill>
                  <a:srgbClr val="ABB2BF"/>
                </a:solidFill>
                <a:effectLst/>
                <a:latin typeface="CaskaydiaCove NF" panose="020B0509020204030204" pitchFamily="49" charset="0"/>
              </a:rPr>
              <a:t> pendant le confinement) (Travis Scott avait réuni près de 28 millions de joueurs pour un concert numérique via un avatar sur « </a:t>
            </a:r>
            <a:r>
              <a:rPr lang="fr-FR" b="0" dirty="0" err="1">
                <a:solidFill>
                  <a:srgbClr val="ABB2BF"/>
                </a:solidFill>
                <a:effectLst/>
                <a:latin typeface="CaskaydiaCove NF" panose="020B0509020204030204" pitchFamily="49" charset="0"/>
              </a:rPr>
              <a:t>Fortnite</a:t>
            </a:r>
            <a:r>
              <a:rPr lang="fr-FR" b="0" dirty="0">
                <a:solidFill>
                  <a:srgbClr val="ABB2BF"/>
                </a:solidFill>
                <a:effectLst/>
                <a:latin typeface="CaskaydiaCove NF" panose="020B0509020204030204" pitchFamily="49"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dirty="0">
              <a:solidFill>
                <a:srgbClr val="ABB2BF"/>
              </a:solidFill>
              <a:effectLst/>
              <a:latin typeface="CaskaydiaCove NF" panose="020B05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a:solidFill>
                  <a:srgbClr val="ABB2BF"/>
                </a:solidFill>
                <a:effectLst/>
                <a:latin typeface="CaskaydiaCove NF" panose="020B0509020204030204" pitchFamily="49" charset="0"/>
              </a:rPr>
              <a:t>Une usine ou un entrepôt existeraient par exemple à la fois dans le monde virtuel et dans le monde réel. Virtuellement, l’entreprise pourrait optimiser leur fonctionnement et ensuite mettre en pratique dans la vraie vie, permettant ainsi d’éviter les goulots d’étranglement sur une chaîne de production, de prédire quand un équipement devra être remplacé ou encore de savoir à l’avance quand une étagère devra être réapprovisionnée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dirty="0">
              <a:solidFill>
                <a:srgbClr val="ABB2BF"/>
              </a:solidFill>
              <a:effectLst/>
              <a:latin typeface="CaskaydiaCove NF" panose="020B05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dirty="0">
              <a:solidFill>
                <a:srgbClr val="ABB2BF"/>
              </a:solidFill>
              <a:effectLst/>
              <a:latin typeface="CaskaydiaCove NF" panose="020B05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ABB2BF"/>
              </a:solidFill>
              <a:effectLst/>
              <a:latin typeface="CaskaydiaCove NF" panose="020B05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5B42707-D4A8-4445-8A2F-6564143528D8}" type="slidenum">
              <a:rPr lang="fr-FR" smtClean="0"/>
              <a:t>6</a:t>
            </a:fld>
            <a:endParaRPr lang="fr-FR"/>
          </a:p>
        </p:txBody>
      </p:sp>
    </p:spTree>
    <p:extLst>
      <p:ext uri="{BB962C8B-B14F-4D97-AF65-F5344CB8AC3E}">
        <p14:creationId xmlns:p14="http://schemas.microsoft.com/office/powerpoint/2010/main" val="653001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ABB2BF"/>
                </a:solidFill>
                <a:effectLst/>
                <a:latin typeface="CaskaydiaCove NF" panose="020B0509020204030204" pitchFamily="49" charset="0"/>
              </a:rPr>
              <a:t>Exemple d’un concert dans </a:t>
            </a:r>
            <a:r>
              <a:rPr lang="fr-FR" b="0" dirty="0" err="1">
                <a:solidFill>
                  <a:srgbClr val="ABB2BF"/>
                </a:solidFill>
                <a:effectLst/>
                <a:latin typeface="CaskaydiaCove NF" panose="020B0509020204030204" pitchFamily="49" charset="0"/>
              </a:rPr>
              <a:t>Fortnite</a:t>
            </a:r>
            <a:endParaRPr lang="fr-FR" b="0" dirty="0">
              <a:solidFill>
                <a:srgbClr val="ABB2BF"/>
              </a:solidFill>
              <a:effectLst/>
              <a:latin typeface="CaskaydiaCove NF" panose="020B05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5B42707-D4A8-4445-8A2F-6564143528D8}" type="slidenum">
              <a:rPr lang="fr-FR" smtClean="0"/>
              <a:t>7</a:t>
            </a:fld>
            <a:endParaRPr lang="fr-FR"/>
          </a:p>
        </p:txBody>
      </p:sp>
    </p:spTree>
    <p:extLst>
      <p:ext uri="{BB962C8B-B14F-4D97-AF65-F5344CB8AC3E}">
        <p14:creationId xmlns:p14="http://schemas.microsoft.com/office/powerpoint/2010/main" val="1859196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dirty="0">
              <a:solidFill>
                <a:srgbClr val="ABB2BF"/>
              </a:solidFill>
              <a:effectLst/>
              <a:latin typeface="CaskaydiaCove NF" panose="020B05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ABB2BF"/>
              </a:solidFill>
              <a:effectLst/>
              <a:latin typeface="CaskaydiaCove NF" panose="020B0509020204030204" pitchFamily="49" charset="0"/>
            </a:endParaRPr>
          </a:p>
          <a:p>
            <a:r>
              <a:rPr lang="fr-FR" dirty="0"/>
              <a:t>Comme dans le film </a:t>
            </a:r>
            <a:r>
              <a:rPr lang="fr-FR" dirty="0" err="1"/>
              <a:t>Ready</a:t>
            </a:r>
            <a:r>
              <a:rPr lang="fr-FR" dirty="0"/>
              <a:t> Player One</a:t>
            </a:r>
          </a:p>
        </p:txBody>
      </p:sp>
      <p:sp>
        <p:nvSpPr>
          <p:cNvPr id="4" name="Espace réservé du numéro de diapositive 3"/>
          <p:cNvSpPr>
            <a:spLocks noGrp="1"/>
          </p:cNvSpPr>
          <p:nvPr>
            <p:ph type="sldNum" sz="quarter" idx="5"/>
          </p:nvPr>
        </p:nvSpPr>
        <p:spPr/>
        <p:txBody>
          <a:bodyPr/>
          <a:lstStyle/>
          <a:p>
            <a:fld id="{95B42707-D4A8-4445-8A2F-6564143528D8}" type="slidenum">
              <a:rPr lang="fr-FR" smtClean="0"/>
              <a:t>8</a:t>
            </a:fld>
            <a:endParaRPr lang="fr-FR"/>
          </a:p>
        </p:txBody>
      </p:sp>
    </p:spTree>
    <p:extLst>
      <p:ext uri="{BB962C8B-B14F-4D97-AF65-F5344CB8AC3E}">
        <p14:creationId xmlns:p14="http://schemas.microsoft.com/office/powerpoint/2010/main" val="379795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actif numérique émis par la blockchain comme les bitcoins par exemple</a:t>
            </a:r>
            <a:r>
              <a:rPr lang="fr-FR" b="0" dirty="0">
                <a:solidFill>
                  <a:srgbClr val="ABB2BF"/>
                </a:solidFill>
                <a:effectLst/>
                <a:latin typeface="CaskaydiaCove NF" panose="020B05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ABB2BF"/>
                </a:solidFill>
                <a:effectLst/>
                <a:latin typeface="CaskaydiaCove NF" panose="020B0509020204030204" pitchFamily="49" charset="0"/>
              </a:rPr>
              <a:t>Les NFT sont toute fois bien différents des crypto-monnaies puisque non fongible veut dire que chaque jeton est unique et ne peux pas être reproduit au contraire des bitcoins qui sont fongibles car chaque bitcoins et égale et identique a un autre.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ABB2BF"/>
                </a:solidFill>
                <a:effectLst/>
                <a:latin typeface="CaskaydiaCove NF" panose="020B0509020204030204" pitchFamily="49" charset="0"/>
              </a:rPr>
              <a:t>Exemple d'une chose fongible dans la réalité l'Euro : 1 euro et égale à 1 autre euro et peux être échangé.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ABB2BF"/>
              </a:solidFill>
              <a:effectLst/>
              <a:latin typeface="CaskaydiaCove NF" panose="020B05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ABB2BF"/>
              </a:solidFill>
              <a:effectLst/>
              <a:latin typeface="CaskaydiaCove NF" panose="020B0509020204030204" pitchFamily="49" charset="0"/>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5B42707-D4A8-4445-8A2F-6564143528D8}" type="slidenum">
              <a:rPr lang="fr-FR" smtClean="0"/>
              <a:t>9</a:t>
            </a:fld>
            <a:endParaRPr lang="fr-FR"/>
          </a:p>
        </p:txBody>
      </p:sp>
    </p:spTree>
    <p:extLst>
      <p:ext uri="{BB962C8B-B14F-4D97-AF65-F5344CB8AC3E}">
        <p14:creationId xmlns:p14="http://schemas.microsoft.com/office/powerpoint/2010/main" val="2605159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C'est un actif numérique émis par la blockchain comme les bitcoins par exemple</a:t>
            </a:r>
            <a:r>
              <a:rPr lang="fr-FR" b="0" dirty="0">
                <a:solidFill>
                  <a:srgbClr val="ABB2BF"/>
                </a:solidFill>
                <a:effectLst/>
                <a:latin typeface="CaskaydiaCove NF" panose="020B05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ABB2BF"/>
                </a:solidFill>
                <a:effectLst/>
                <a:latin typeface="CaskaydiaCove NF" panose="020B0509020204030204" pitchFamily="49" charset="0"/>
              </a:rPr>
              <a:t>Les NFT sont toute fois bien différents des crypto-monnaies puisque non fongible veut dire que chaque jeton est unique et ne peux pas être reproduit au contraire des bitcoins qui sont fongibles car chaque bitcoins et égale et identique a un autre.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ABB2BF"/>
                </a:solidFill>
                <a:effectLst/>
                <a:latin typeface="CaskaydiaCove NF" panose="020B0509020204030204" pitchFamily="49" charset="0"/>
              </a:rPr>
              <a:t>Exemple d'une chose fongible dans la réalité l'Euro : 1 euro et égale à 1 autre euro et peux être échangé.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ABB2BF"/>
              </a:solidFill>
              <a:effectLst/>
              <a:latin typeface="CaskaydiaCove NF" panose="020B05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solidFill>
                <a:srgbClr val="ABB2BF"/>
              </a:solidFill>
              <a:effectLst/>
              <a:latin typeface="CaskaydiaCove NF" panose="020B0509020204030204" pitchFamily="49" charset="0"/>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5B42707-D4A8-4445-8A2F-6564143528D8}" type="slidenum">
              <a:rPr lang="fr-FR" smtClean="0"/>
              <a:t>10</a:t>
            </a:fld>
            <a:endParaRPr lang="fr-FR"/>
          </a:p>
        </p:txBody>
      </p:sp>
    </p:spTree>
    <p:extLst>
      <p:ext uri="{BB962C8B-B14F-4D97-AF65-F5344CB8AC3E}">
        <p14:creationId xmlns:p14="http://schemas.microsoft.com/office/powerpoint/2010/main" val="3625299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ABB2BF"/>
                </a:solidFill>
                <a:effectLst/>
                <a:latin typeface="CaskaydiaCove NF" panose="020B0509020204030204" pitchFamily="49" charset="0"/>
              </a:rPr>
              <a:t>Les NFT font partie de la blockchain </a:t>
            </a:r>
            <a:r>
              <a:rPr lang="fr-FR" b="0" dirty="0" err="1">
                <a:solidFill>
                  <a:srgbClr val="ABB2BF"/>
                </a:solidFill>
                <a:effectLst/>
                <a:latin typeface="CaskaydiaCove NF" panose="020B0509020204030204" pitchFamily="49" charset="0"/>
              </a:rPr>
              <a:t>Ethereum</a:t>
            </a:r>
            <a:r>
              <a:rPr lang="fr-FR" b="0" dirty="0">
                <a:solidFill>
                  <a:srgbClr val="ABB2BF"/>
                </a:solidFill>
                <a:effectLst/>
                <a:latin typeface="CaskaydiaCove NF" panose="020B0509020204030204" pitchFamily="49" charset="0"/>
              </a:rPr>
              <a:t> (principalement) et sont donc des jetons individuels contenant des informations supplémentaires. Ces informations supplémentaires sont la partie importante, qui leur permet de prendre la forme d’art, de musique, de vidéo (et ainsi de suite)</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Parce qu’ils ont une valeur, ils peuvent être achetés et vendus comme d’autres types d’art – et, comme pour l’art physique, leur valeur est largement déterminée par le marché et la demande.</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Cela ne signifie pas pour autant qu’il n’existe qu’une seule version numérique d’une œuvre d’art NFT disponible sur le marché. De la même manière que les tirages d’un original sont fabriqués, utilisés, achetés et vendus, les copies d’un NFT sont toujours des éléments valables de la blockchain, mais elles n’ont pas la même valeur que l’original.</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des NFT dans des jeux vidéo, ce qui bouleverse le concept d’achat d’actifs dans les jeux. Jusqu’à présent, tout actif numérique acheté dans un jeu appartenait toujours à la société de jeu, les joueurs ne faisant que l’acheter temporairement pour l’utiliser dans le jeu. </a:t>
            </a:r>
          </a:p>
          <a:p>
            <a:br>
              <a:rPr lang="fr-FR" b="0" dirty="0">
                <a:solidFill>
                  <a:srgbClr val="ABB2BF"/>
                </a:solidFill>
                <a:effectLst/>
                <a:latin typeface="CaskaydiaCove NF" panose="020B0509020204030204" pitchFamily="49" charset="0"/>
              </a:rPr>
            </a:br>
            <a:r>
              <a:rPr lang="fr-FR" b="0" dirty="0">
                <a:solidFill>
                  <a:srgbClr val="ABB2BF"/>
                </a:solidFill>
                <a:effectLst/>
                <a:latin typeface="CaskaydiaCove NF" panose="020B0509020204030204" pitchFamily="49" charset="0"/>
              </a:rPr>
              <a:t>Mais les </a:t>
            </a:r>
            <a:r>
              <a:rPr lang="fr-FR" b="0" dirty="0" err="1">
                <a:solidFill>
                  <a:srgbClr val="ABB2BF"/>
                </a:solidFill>
                <a:effectLst/>
                <a:latin typeface="CaskaydiaCove NF" panose="020B0509020204030204" pitchFamily="49" charset="0"/>
              </a:rPr>
              <a:t>NFTs</a:t>
            </a:r>
            <a:r>
              <a:rPr lang="fr-FR" b="0" dirty="0">
                <a:solidFill>
                  <a:srgbClr val="ABB2BF"/>
                </a:solidFill>
                <a:effectLst/>
                <a:latin typeface="CaskaydiaCove NF" panose="020B0509020204030204" pitchFamily="49" charset="0"/>
              </a:rPr>
              <a:t> signifient que la propriété des actifs a été transférée à l’acheteur réel, ce qui signifie qu’ils peuvent être achetés et vendus à travers la plate-forme de jeu avec une valeur supplémentaire appliquée en fonction de qui les a possédés au cours du processus</a:t>
            </a:r>
          </a:p>
          <a:p>
            <a:endParaRPr lang="fr-FR" dirty="0"/>
          </a:p>
        </p:txBody>
      </p:sp>
      <p:sp>
        <p:nvSpPr>
          <p:cNvPr id="4" name="Espace réservé du numéro de diapositive 3"/>
          <p:cNvSpPr>
            <a:spLocks noGrp="1"/>
          </p:cNvSpPr>
          <p:nvPr>
            <p:ph type="sldNum" sz="quarter" idx="5"/>
          </p:nvPr>
        </p:nvSpPr>
        <p:spPr/>
        <p:txBody>
          <a:bodyPr/>
          <a:lstStyle/>
          <a:p>
            <a:fld id="{95B42707-D4A8-4445-8A2F-6564143528D8}" type="slidenum">
              <a:rPr lang="fr-FR" smtClean="0"/>
              <a:t>11</a:t>
            </a:fld>
            <a:endParaRPr lang="fr-FR"/>
          </a:p>
        </p:txBody>
      </p:sp>
    </p:spTree>
    <p:extLst>
      <p:ext uri="{BB962C8B-B14F-4D97-AF65-F5344CB8AC3E}">
        <p14:creationId xmlns:p14="http://schemas.microsoft.com/office/powerpoint/2010/main" val="2832611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fr-FR"/>
              <a:t>Modifiez le style du titre</a:t>
            </a:r>
            <a:endParaRPr lang="en-US"/>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US"/>
          </a:p>
        </p:txBody>
      </p:sp>
      <p:sp>
        <p:nvSpPr>
          <p:cNvPr id="4" name="Date Placeholder 3"/>
          <p:cNvSpPr>
            <a:spLocks noGrp="1"/>
          </p:cNvSpPr>
          <p:nvPr>
            <p:ph type="dt" sz="half" idx="10"/>
          </p:nvPr>
        </p:nvSpPr>
        <p:spPr/>
        <p:txBody>
          <a:bodyPr/>
          <a:lstStyle/>
          <a:p>
            <a:fld id="{E452C748-50AF-46BC-B940-364CD416E609}" type="datetimeFigureOut">
              <a:rPr lang="fr-FR" smtClean="0"/>
              <a:t>09/03/2022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255346" y="2750337"/>
            <a:ext cx="1171888" cy="1356442"/>
          </a:xfrm>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312247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fr-FR"/>
              <a:t>Modifiez le style du titre</a:t>
            </a:r>
            <a:endParaRPr lang="en-US"/>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E452C748-50AF-46BC-B940-364CD416E609}"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10729455" y="4711309"/>
            <a:ext cx="1154151" cy="1090789"/>
          </a:xfrm>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938653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fr-FR"/>
              <a:t>Modifiez le style du titre</a:t>
            </a:r>
            <a:endParaRPr lang="en-US"/>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E452C748-50AF-46BC-B940-364CD416E609}"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10729455" y="4711615"/>
            <a:ext cx="1154151" cy="1090789"/>
          </a:xfrm>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1728478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fr-FR"/>
              <a:t>Modifiez le style du titre</a:t>
            </a:r>
            <a:endParaRPr lang="en-US"/>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E452C748-50AF-46BC-B940-364CD416E609}"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10729455" y="4709925"/>
            <a:ext cx="1154151" cy="1090789"/>
          </a:xfrm>
        </p:spPr>
        <p:txBody>
          <a:bodyPr/>
          <a:lstStyle/>
          <a:p>
            <a:fld id="{90AEA3A5-9AC7-4E43-A577-493F3E062726}" type="slidenum">
              <a:rPr lang="fr-FR" smtClean="0"/>
              <a:t>‹N°›</a:t>
            </a:fld>
            <a:endParaRPr lang="fr-FR"/>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2847814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fr-FR"/>
              <a:t>Modifiez le style du titre</a:t>
            </a:r>
            <a:endParaRPr lang="en-US"/>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E452C748-50AF-46BC-B940-364CD416E609}"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a:xfrm>
            <a:off x="10729455" y="4709925"/>
            <a:ext cx="1154151" cy="1090789"/>
          </a:xfrm>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2683665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fr-FR"/>
              <a:t>Modifiez le style du titre</a:t>
            </a:r>
            <a:endParaRPr lang="en-US"/>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E452C748-50AF-46BC-B940-364CD416E609}" type="datetimeFigureOut">
              <a:rPr lang="fr-FR" smtClean="0"/>
              <a:t>09/03/2022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3058208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fr-FR"/>
              <a:t>Modifiez le style du titre</a:t>
            </a:r>
            <a:endParaRPr lang="en-US"/>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E452C748-50AF-46BC-B940-364CD416E609}" type="datetimeFigureOut">
              <a:rPr lang="fr-FR" smtClean="0"/>
              <a:t>09/03/2022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2287222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E452C748-50AF-46BC-B940-364CD416E609}" type="datetimeFigureOut">
              <a:rPr lang="fr-FR" smtClean="0"/>
              <a:t>09/03/2022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2220022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a:xfrm>
            <a:off x="6807126" y="5936187"/>
            <a:ext cx="2743200" cy="365125"/>
          </a:xfrm>
        </p:spPr>
        <p:txBody>
          <a:bodyPr/>
          <a:lstStyle/>
          <a:p>
            <a:fld id="{E452C748-50AF-46BC-B940-364CD416E609}" type="datetimeFigureOut">
              <a:rPr lang="fr-FR" smtClean="0"/>
              <a:t>09/03/2022</a:t>
            </a:fld>
            <a:endParaRPr lang="fr-FR"/>
          </a:p>
        </p:txBody>
      </p:sp>
      <p:sp>
        <p:nvSpPr>
          <p:cNvPr id="5" name="Footer Placeholder 4"/>
          <p:cNvSpPr>
            <a:spLocks noGrp="1"/>
          </p:cNvSpPr>
          <p:nvPr>
            <p:ph type="ftr" sz="quarter" idx="11"/>
          </p:nvPr>
        </p:nvSpPr>
        <p:spPr>
          <a:xfrm>
            <a:off x="680321" y="5936188"/>
            <a:ext cx="6126805" cy="365125"/>
          </a:xfrm>
        </p:spPr>
        <p:txBody>
          <a:bodyPr/>
          <a:lstStyle/>
          <a:p>
            <a:endParaRPr lang="fr-FR"/>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90AEA3A5-9AC7-4E43-A577-493F3E062726}" type="slidenum">
              <a:rPr lang="fr-FR" smtClean="0"/>
              <a:t>‹N°›</a:t>
            </a:fld>
            <a:endParaRPr lang="fr-FR"/>
          </a:p>
        </p:txBody>
      </p:sp>
    </p:spTree>
    <p:extLst>
      <p:ext uri="{BB962C8B-B14F-4D97-AF65-F5344CB8AC3E}">
        <p14:creationId xmlns:p14="http://schemas.microsoft.com/office/powerpoint/2010/main" val="2481034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9590C9-A208-42BF-8807-4272A9F20F3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FE1F846-F76D-4EA3-9691-9ABA33F389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C689911-C671-4915-8413-97E0DFA5E2C0}"/>
              </a:ext>
            </a:extLst>
          </p:cNvPr>
          <p:cNvSpPr>
            <a:spLocks noGrp="1"/>
          </p:cNvSpPr>
          <p:nvPr>
            <p:ph type="dt" sz="half" idx="10"/>
          </p:nvPr>
        </p:nvSpPr>
        <p:spPr/>
        <p:txBody>
          <a:bodyPr/>
          <a:lstStyle/>
          <a:p>
            <a:fld id="{875A55C0-5168-4C02-8527-4AEBF9280A60}" type="datetimeFigureOut">
              <a:rPr lang="fr-FR" smtClean="0"/>
              <a:t>09/03/2022</a:t>
            </a:fld>
            <a:endParaRPr lang="fr-FR"/>
          </a:p>
        </p:txBody>
      </p:sp>
      <p:sp>
        <p:nvSpPr>
          <p:cNvPr id="5" name="Espace réservé du pied de page 4">
            <a:extLst>
              <a:ext uri="{FF2B5EF4-FFF2-40B4-BE49-F238E27FC236}">
                <a16:creationId xmlns:a16="http://schemas.microsoft.com/office/drawing/2014/main" id="{013194C6-2D04-4384-99C2-371644F7A2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CE426A6-18F6-441E-B922-2564BBED9FDB}"/>
              </a:ext>
            </a:extLst>
          </p:cNvPr>
          <p:cNvSpPr>
            <a:spLocks noGrp="1"/>
          </p:cNvSpPr>
          <p:nvPr>
            <p:ph type="sldNum" sz="quarter" idx="12"/>
          </p:nvPr>
        </p:nvSpPr>
        <p:spPr/>
        <p:txBody>
          <a:bodyPr/>
          <a:lstStyle/>
          <a:p>
            <a:fld id="{46A1B2FF-A9ED-42C0-A5C9-6E7BB2117F5C}" type="slidenum">
              <a:rPr lang="fr-FR" smtClean="0"/>
              <a:t>‹N°›</a:t>
            </a:fld>
            <a:endParaRPr lang="fr-FR"/>
          </a:p>
        </p:txBody>
      </p:sp>
    </p:spTree>
    <p:extLst>
      <p:ext uri="{BB962C8B-B14F-4D97-AF65-F5344CB8AC3E}">
        <p14:creationId xmlns:p14="http://schemas.microsoft.com/office/powerpoint/2010/main" val="3763442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121469-9510-44AA-8F20-C7F5BAD3E74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125EF12-ECEA-4294-BFD5-46B162DEA8B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3F430D3-AB0A-4320-89D1-B07B3523B681}"/>
              </a:ext>
            </a:extLst>
          </p:cNvPr>
          <p:cNvSpPr>
            <a:spLocks noGrp="1"/>
          </p:cNvSpPr>
          <p:nvPr>
            <p:ph type="dt" sz="half" idx="10"/>
          </p:nvPr>
        </p:nvSpPr>
        <p:spPr/>
        <p:txBody>
          <a:bodyPr/>
          <a:lstStyle/>
          <a:p>
            <a:fld id="{875A55C0-5168-4C02-8527-4AEBF9280A60}" type="datetimeFigureOut">
              <a:rPr lang="fr-FR" smtClean="0"/>
              <a:t>09/03/2022</a:t>
            </a:fld>
            <a:endParaRPr lang="fr-FR"/>
          </a:p>
        </p:txBody>
      </p:sp>
      <p:sp>
        <p:nvSpPr>
          <p:cNvPr id="5" name="Espace réservé du pied de page 4">
            <a:extLst>
              <a:ext uri="{FF2B5EF4-FFF2-40B4-BE49-F238E27FC236}">
                <a16:creationId xmlns:a16="http://schemas.microsoft.com/office/drawing/2014/main" id="{56C56575-C19F-48A0-A7B6-38298CE535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A98A77F-D411-4A73-80B5-0B2482C8A285}"/>
              </a:ext>
            </a:extLst>
          </p:cNvPr>
          <p:cNvSpPr>
            <a:spLocks noGrp="1"/>
          </p:cNvSpPr>
          <p:nvPr>
            <p:ph type="sldNum" sz="quarter" idx="12"/>
          </p:nvPr>
        </p:nvSpPr>
        <p:spPr/>
        <p:txBody>
          <a:bodyPr/>
          <a:lstStyle/>
          <a:p>
            <a:fld id="{46A1B2FF-A9ED-42C0-A5C9-6E7BB2117F5C}" type="slidenum">
              <a:rPr lang="fr-FR" smtClean="0"/>
              <a:t>‹N°›</a:t>
            </a:fld>
            <a:endParaRPr lang="fr-FR"/>
          </a:p>
        </p:txBody>
      </p:sp>
    </p:spTree>
    <p:extLst>
      <p:ext uri="{BB962C8B-B14F-4D97-AF65-F5344CB8AC3E}">
        <p14:creationId xmlns:p14="http://schemas.microsoft.com/office/powerpoint/2010/main" val="3764632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11" name="Image 10" descr="Une image contenant extérieur, bâtiment, rouge, assis&#10;&#10;Description générée automatiquement">
            <a:extLst>
              <a:ext uri="{FF2B5EF4-FFF2-40B4-BE49-F238E27FC236}">
                <a16:creationId xmlns:a16="http://schemas.microsoft.com/office/drawing/2014/main" id="{1E267A4B-C0CD-430A-88D8-CA2336EDC7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6096000" cy="1142579"/>
          </a:xfrm>
          <a:prstGeom prst="rect">
            <a:avLst/>
          </a:prstGeom>
        </p:spPr>
      </p:pic>
      <p:sp>
        <p:nvSpPr>
          <p:cNvPr id="12" name="Rectangle 11">
            <a:extLst>
              <a:ext uri="{FF2B5EF4-FFF2-40B4-BE49-F238E27FC236}">
                <a16:creationId xmlns:a16="http://schemas.microsoft.com/office/drawing/2014/main" id="{6BBCC572-F9D2-4D15-A1A5-6679FF4878AB}"/>
              </a:ext>
            </a:extLst>
          </p:cNvPr>
          <p:cNvSpPr/>
          <p:nvPr userDrawn="1"/>
        </p:nvSpPr>
        <p:spPr>
          <a:xfrm>
            <a:off x="6096001" y="0"/>
            <a:ext cx="6095999" cy="1142580"/>
          </a:xfrm>
          <a:prstGeom prst="rect">
            <a:avLst/>
          </a:prstGeom>
          <a:solidFill>
            <a:srgbClr val="A7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3" name="Image 12" descr="Une image contenant dessin&#10;&#10;Description générée automatiquement">
            <a:extLst>
              <a:ext uri="{FF2B5EF4-FFF2-40B4-BE49-F238E27FC236}">
                <a16:creationId xmlns:a16="http://schemas.microsoft.com/office/drawing/2014/main" id="{C851EB45-A8D8-47A9-ADBC-A18239A392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2811" y="6061166"/>
            <a:ext cx="1444696" cy="616130"/>
          </a:xfrm>
          <a:prstGeom prst="rect">
            <a:avLst/>
          </a:prstGeom>
        </p:spPr>
      </p:pic>
    </p:spTree>
    <p:extLst>
      <p:ext uri="{BB962C8B-B14F-4D97-AF65-F5344CB8AC3E}">
        <p14:creationId xmlns:p14="http://schemas.microsoft.com/office/powerpoint/2010/main" val="152475154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95A865-E9AC-41EA-8E37-61C75CFB678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7C0AB98-63CF-49EA-B4A0-5A9CF42CA6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3C61F4D-715D-4C3A-BF57-38A1DA2A50F3}"/>
              </a:ext>
            </a:extLst>
          </p:cNvPr>
          <p:cNvSpPr>
            <a:spLocks noGrp="1"/>
          </p:cNvSpPr>
          <p:nvPr>
            <p:ph type="dt" sz="half" idx="10"/>
          </p:nvPr>
        </p:nvSpPr>
        <p:spPr/>
        <p:txBody>
          <a:bodyPr/>
          <a:lstStyle/>
          <a:p>
            <a:fld id="{875A55C0-5168-4C02-8527-4AEBF9280A60}" type="datetimeFigureOut">
              <a:rPr lang="fr-FR" smtClean="0"/>
              <a:t>09/03/2022</a:t>
            </a:fld>
            <a:endParaRPr lang="fr-FR"/>
          </a:p>
        </p:txBody>
      </p:sp>
      <p:sp>
        <p:nvSpPr>
          <p:cNvPr id="5" name="Espace réservé du pied de page 4">
            <a:extLst>
              <a:ext uri="{FF2B5EF4-FFF2-40B4-BE49-F238E27FC236}">
                <a16:creationId xmlns:a16="http://schemas.microsoft.com/office/drawing/2014/main" id="{0399A741-EDC9-4CC9-9F62-049DE7E7026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11B9014-B044-4898-A459-2F95FDAE8090}"/>
              </a:ext>
            </a:extLst>
          </p:cNvPr>
          <p:cNvSpPr>
            <a:spLocks noGrp="1"/>
          </p:cNvSpPr>
          <p:nvPr>
            <p:ph type="sldNum" sz="quarter" idx="12"/>
          </p:nvPr>
        </p:nvSpPr>
        <p:spPr/>
        <p:txBody>
          <a:bodyPr/>
          <a:lstStyle/>
          <a:p>
            <a:fld id="{46A1B2FF-A9ED-42C0-A5C9-6E7BB2117F5C}" type="slidenum">
              <a:rPr lang="fr-FR" smtClean="0"/>
              <a:t>‹N°›</a:t>
            </a:fld>
            <a:endParaRPr lang="fr-FR"/>
          </a:p>
        </p:txBody>
      </p:sp>
    </p:spTree>
    <p:extLst>
      <p:ext uri="{BB962C8B-B14F-4D97-AF65-F5344CB8AC3E}">
        <p14:creationId xmlns:p14="http://schemas.microsoft.com/office/powerpoint/2010/main" val="2332387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323CF6-782D-423F-8CDA-DA28EEA4820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FA8388E-9AFB-4B23-8CD2-210D586D91E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E3E482F-C958-4EE2-B158-F201ACAF2FE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51DD7B4-2125-493E-B656-49F15DD7270E}"/>
              </a:ext>
            </a:extLst>
          </p:cNvPr>
          <p:cNvSpPr>
            <a:spLocks noGrp="1"/>
          </p:cNvSpPr>
          <p:nvPr>
            <p:ph type="dt" sz="half" idx="10"/>
          </p:nvPr>
        </p:nvSpPr>
        <p:spPr/>
        <p:txBody>
          <a:bodyPr/>
          <a:lstStyle/>
          <a:p>
            <a:fld id="{875A55C0-5168-4C02-8527-4AEBF9280A60}" type="datetimeFigureOut">
              <a:rPr lang="fr-FR" smtClean="0"/>
              <a:t>09/03/2022</a:t>
            </a:fld>
            <a:endParaRPr lang="fr-FR"/>
          </a:p>
        </p:txBody>
      </p:sp>
      <p:sp>
        <p:nvSpPr>
          <p:cNvPr id="6" name="Espace réservé du pied de page 5">
            <a:extLst>
              <a:ext uri="{FF2B5EF4-FFF2-40B4-BE49-F238E27FC236}">
                <a16:creationId xmlns:a16="http://schemas.microsoft.com/office/drawing/2014/main" id="{12AB2EE2-052B-4C03-BC67-B4BF5F6FED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1E85DEF-43B8-4285-96BE-4241DFFD23F1}"/>
              </a:ext>
            </a:extLst>
          </p:cNvPr>
          <p:cNvSpPr>
            <a:spLocks noGrp="1"/>
          </p:cNvSpPr>
          <p:nvPr>
            <p:ph type="sldNum" sz="quarter" idx="12"/>
          </p:nvPr>
        </p:nvSpPr>
        <p:spPr/>
        <p:txBody>
          <a:bodyPr/>
          <a:lstStyle/>
          <a:p>
            <a:fld id="{46A1B2FF-A9ED-42C0-A5C9-6E7BB2117F5C}" type="slidenum">
              <a:rPr lang="fr-FR" smtClean="0"/>
              <a:t>‹N°›</a:t>
            </a:fld>
            <a:endParaRPr lang="fr-FR"/>
          </a:p>
        </p:txBody>
      </p:sp>
    </p:spTree>
    <p:extLst>
      <p:ext uri="{BB962C8B-B14F-4D97-AF65-F5344CB8AC3E}">
        <p14:creationId xmlns:p14="http://schemas.microsoft.com/office/powerpoint/2010/main" val="33465499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4CCA97-63CB-4264-AA42-F9B91D899CC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40A71C7-F3BA-4AF8-AAD7-65E2967FC7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0B59726-D4D5-4F53-80CE-DCAB0006155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C1A7121-FE10-411D-BB43-6BB525E6F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648C46F-7D71-4EE9-AAEC-9208D24F78D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F04C08B5-A9EB-4F11-B149-5BB016B5AFB5}"/>
              </a:ext>
            </a:extLst>
          </p:cNvPr>
          <p:cNvSpPr>
            <a:spLocks noGrp="1"/>
          </p:cNvSpPr>
          <p:nvPr>
            <p:ph type="dt" sz="half" idx="10"/>
          </p:nvPr>
        </p:nvSpPr>
        <p:spPr/>
        <p:txBody>
          <a:bodyPr/>
          <a:lstStyle/>
          <a:p>
            <a:fld id="{875A55C0-5168-4C02-8527-4AEBF9280A60}" type="datetimeFigureOut">
              <a:rPr lang="fr-FR" smtClean="0"/>
              <a:t>09/03/2022</a:t>
            </a:fld>
            <a:endParaRPr lang="fr-FR"/>
          </a:p>
        </p:txBody>
      </p:sp>
      <p:sp>
        <p:nvSpPr>
          <p:cNvPr id="8" name="Espace réservé du pied de page 7">
            <a:extLst>
              <a:ext uri="{FF2B5EF4-FFF2-40B4-BE49-F238E27FC236}">
                <a16:creationId xmlns:a16="http://schemas.microsoft.com/office/drawing/2014/main" id="{33F22E65-4FB2-41EE-9302-4AE408304FA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2BF1AAB-15A6-459B-8874-E5553D1B9F06}"/>
              </a:ext>
            </a:extLst>
          </p:cNvPr>
          <p:cNvSpPr>
            <a:spLocks noGrp="1"/>
          </p:cNvSpPr>
          <p:nvPr>
            <p:ph type="sldNum" sz="quarter" idx="12"/>
          </p:nvPr>
        </p:nvSpPr>
        <p:spPr/>
        <p:txBody>
          <a:bodyPr/>
          <a:lstStyle/>
          <a:p>
            <a:fld id="{46A1B2FF-A9ED-42C0-A5C9-6E7BB2117F5C}" type="slidenum">
              <a:rPr lang="fr-FR" smtClean="0"/>
              <a:t>‹N°›</a:t>
            </a:fld>
            <a:endParaRPr lang="fr-FR"/>
          </a:p>
        </p:txBody>
      </p:sp>
    </p:spTree>
    <p:extLst>
      <p:ext uri="{BB962C8B-B14F-4D97-AF65-F5344CB8AC3E}">
        <p14:creationId xmlns:p14="http://schemas.microsoft.com/office/powerpoint/2010/main" val="36732396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8519E5-D79D-45BB-A359-D8E1F823B12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D199D09-392C-430E-B0E3-B9D9B603B057}"/>
              </a:ext>
            </a:extLst>
          </p:cNvPr>
          <p:cNvSpPr>
            <a:spLocks noGrp="1"/>
          </p:cNvSpPr>
          <p:nvPr>
            <p:ph type="dt" sz="half" idx="10"/>
          </p:nvPr>
        </p:nvSpPr>
        <p:spPr/>
        <p:txBody>
          <a:bodyPr/>
          <a:lstStyle/>
          <a:p>
            <a:fld id="{875A55C0-5168-4C02-8527-4AEBF9280A60}" type="datetimeFigureOut">
              <a:rPr lang="fr-FR" smtClean="0"/>
              <a:t>09/03/2022</a:t>
            </a:fld>
            <a:endParaRPr lang="fr-FR"/>
          </a:p>
        </p:txBody>
      </p:sp>
      <p:sp>
        <p:nvSpPr>
          <p:cNvPr id="4" name="Espace réservé du pied de page 3">
            <a:extLst>
              <a:ext uri="{FF2B5EF4-FFF2-40B4-BE49-F238E27FC236}">
                <a16:creationId xmlns:a16="http://schemas.microsoft.com/office/drawing/2014/main" id="{31ED9F5A-6BA1-4565-9948-8E7F1A34077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A2311ED-CE2D-4251-A647-782C00EC1DFE}"/>
              </a:ext>
            </a:extLst>
          </p:cNvPr>
          <p:cNvSpPr>
            <a:spLocks noGrp="1"/>
          </p:cNvSpPr>
          <p:nvPr>
            <p:ph type="sldNum" sz="quarter" idx="12"/>
          </p:nvPr>
        </p:nvSpPr>
        <p:spPr/>
        <p:txBody>
          <a:bodyPr/>
          <a:lstStyle/>
          <a:p>
            <a:fld id="{46A1B2FF-A9ED-42C0-A5C9-6E7BB2117F5C}" type="slidenum">
              <a:rPr lang="fr-FR" smtClean="0"/>
              <a:t>‹N°›</a:t>
            </a:fld>
            <a:endParaRPr lang="fr-FR"/>
          </a:p>
        </p:txBody>
      </p:sp>
    </p:spTree>
    <p:extLst>
      <p:ext uri="{BB962C8B-B14F-4D97-AF65-F5344CB8AC3E}">
        <p14:creationId xmlns:p14="http://schemas.microsoft.com/office/powerpoint/2010/main" val="3453975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C992DC5-C6FC-4B75-A98F-777DE5FE68EF}"/>
              </a:ext>
            </a:extLst>
          </p:cNvPr>
          <p:cNvSpPr>
            <a:spLocks noGrp="1"/>
          </p:cNvSpPr>
          <p:nvPr>
            <p:ph type="dt" sz="half" idx="10"/>
          </p:nvPr>
        </p:nvSpPr>
        <p:spPr/>
        <p:txBody>
          <a:bodyPr/>
          <a:lstStyle/>
          <a:p>
            <a:fld id="{875A55C0-5168-4C02-8527-4AEBF9280A60}" type="datetimeFigureOut">
              <a:rPr lang="fr-FR" smtClean="0"/>
              <a:t>09/03/2022</a:t>
            </a:fld>
            <a:endParaRPr lang="fr-FR"/>
          </a:p>
        </p:txBody>
      </p:sp>
      <p:sp>
        <p:nvSpPr>
          <p:cNvPr id="3" name="Espace réservé du pied de page 2">
            <a:extLst>
              <a:ext uri="{FF2B5EF4-FFF2-40B4-BE49-F238E27FC236}">
                <a16:creationId xmlns:a16="http://schemas.microsoft.com/office/drawing/2014/main" id="{989523EF-24B8-47D0-92C0-7501B7D23DD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033C5E9-B4F4-496D-A48D-3EA9470D03EB}"/>
              </a:ext>
            </a:extLst>
          </p:cNvPr>
          <p:cNvSpPr>
            <a:spLocks noGrp="1"/>
          </p:cNvSpPr>
          <p:nvPr>
            <p:ph type="sldNum" sz="quarter" idx="12"/>
          </p:nvPr>
        </p:nvSpPr>
        <p:spPr/>
        <p:txBody>
          <a:bodyPr/>
          <a:lstStyle/>
          <a:p>
            <a:fld id="{46A1B2FF-A9ED-42C0-A5C9-6E7BB2117F5C}" type="slidenum">
              <a:rPr lang="fr-FR" smtClean="0"/>
              <a:t>‹N°›</a:t>
            </a:fld>
            <a:endParaRPr lang="fr-FR"/>
          </a:p>
        </p:txBody>
      </p:sp>
    </p:spTree>
    <p:extLst>
      <p:ext uri="{BB962C8B-B14F-4D97-AF65-F5344CB8AC3E}">
        <p14:creationId xmlns:p14="http://schemas.microsoft.com/office/powerpoint/2010/main" val="1180003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3A6552-39FF-4588-8F48-597CD0CF62B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79749E2-B279-4C4A-A048-7DF5C185B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991C1BD-CED9-4751-8C1B-14C1D29290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864B4E7-4284-4230-AB25-46CBBD899D75}"/>
              </a:ext>
            </a:extLst>
          </p:cNvPr>
          <p:cNvSpPr>
            <a:spLocks noGrp="1"/>
          </p:cNvSpPr>
          <p:nvPr>
            <p:ph type="dt" sz="half" idx="10"/>
          </p:nvPr>
        </p:nvSpPr>
        <p:spPr/>
        <p:txBody>
          <a:bodyPr/>
          <a:lstStyle/>
          <a:p>
            <a:fld id="{875A55C0-5168-4C02-8527-4AEBF9280A60}" type="datetimeFigureOut">
              <a:rPr lang="fr-FR" smtClean="0"/>
              <a:t>09/03/2022</a:t>
            </a:fld>
            <a:endParaRPr lang="fr-FR"/>
          </a:p>
        </p:txBody>
      </p:sp>
      <p:sp>
        <p:nvSpPr>
          <p:cNvPr id="6" name="Espace réservé du pied de page 5">
            <a:extLst>
              <a:ext uri="{FF2B5EF4-FFF2-40B4-BE49-F238E27FC236}">
                <a16:creationId xmlns:a16="http://schemas.microsoft.com/office/drawing/2014/main" id="{C4EDFBE9-902F-42C7-BCD1-C0A6E86456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A9876BD-8873-4D4D-9443-CA68EECA5B3B}"/>
              </a:ext>
            </a:extLst>
          </p:cNvPr>
          <p:cNvSpPr>
            <a:spLocks noGrp="1"/>
          </p:cNvSpPr>
          <p:nvPr>
            <p:ph type="sldNum" sz="quarter" idx="12"/>
          </p:nvPr>
        </p:nvSpPr>
        <p:spPr/>
        <p:txBody>
          <a:bodyPr/>
          <a:lstStyle/>
          <a:p>
            <a:fld id="{46A1B2FF-A9ED-42C0-A5C9-6E7BB2117F5C}" type="slidenum">
              <a:rPr lang="fr-FR" smtClean="0"/>
              <a:t>‹N°›</a:t>
            </a:fld>
            <a:endParaRPr lang="fr-FR"/>
          </a:p>
        </p:txBody>
      </p:sp>
    </p:spTree>
    <p:extLst>
      <p:ext uri="{BB962C8B-B14F-4D97-AF65-F5344CB8AC3E}">
        <p14:creationId xmlns:p14="http://schemas.microsoft.com/office/powerpoint/2010/main" val="34666203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661BE4-7CB7-45D4-9B31-1CC51CA3C50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8307F9-E189-4F29-9676-9A709FA681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5932178-2D0E-4AA3-903D-3448A2D4F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870DDD1-9E4F-47DD-A310-DE976ABED8D1}"/>
              </a:ext>
            </a:extLst>
          </p:cNvPr>
          <p:cNvSpPr>
            <a:spLocks noGrp="1"/>
          </p:cNvSpPr>
          <p:nvPr>
            <p:ph type="dt" sz="half" idx="10"/>
          </p:nvPr>
        </p:nvSpPr>
        <p:spPr/>
        <p:txBody>
          <a:bodyPr/>
          <a:lstStyle/>
          <a:p>
            <a:fld id="{875A55C0-5168-4C02-8527-4AEBF9280A60}" type="datetimeFigureOut">
              <a:rPr lang="fr-FR" smtClean="0"/>
              <a:t>09/03/2022</a:t>
            </a:fld>
            <a:endParaRPr lang="fr-FR"/>
          </a:p>
        </p:txBody>
      </p:sp>
      <p:sp>
        <p:nvSpPr>
          <p:cNvPr id="6" name="Espace réservé du pied de page 5">
            <a:extLst>
              <a:ext uri="{FF2B5EF4-FFF2-40B4-BE49-F238E27FC236}">
                <a16:creationId xmlns:a16="http://schemas.microsoft.com/office/drawing/2014/main" id="{9325C535-2129-4261-953C-0A01CFBB043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A669AF7-883A-4249-803D-49CB91FE65FD}"/>
              </a:ext>
            </a:extLst>
          </p:cNvPr>
          <p:cNvSpPr>
            <a:spLocks noGrp="1"/>
          </p:cNvSpPr>
          <p:nvPr>
            <p:ph type="sldNum" sz="quarter" idx="12"/>
          </p:nvPr>
        </p:nvSpPr>
        <p:spPr/>
        <p:txBody>
          <a:bodyPr/>
          <a:lstStyle/>
          <a:p>
            <a:fld id="{46A1B2FF-A9ED-42C0-A5C9-6E7BB2117F5C}" type="slidenum">
              <a:rPr lang="fr-FR" smtClean="0"/>
              <a:t>‹N°›</a:t>
            </a:fld>
            <a:endParaRPr lang="fr-FR"/>
          </a:p>
        </p:txBody>
      </p:sp>
    </p:spTree>
    <p:extLst>
      <p:ext uri="{BB962C8B-B14F-4D97-AF65-F5344CB8AC3E}">
        <p14:creationId xmlns:p14="http://schemas.microsoft.com/office/powerpoint/2010/main" val="962068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8C2410-164A-4C0C-AD50-0579E70214A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FA1A317-C829-46E8-A032-C2C2C6D0530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613E8E6-41A8-401D-9DE1-54DB110A5641}"/>
              </a:ext>
            </a:extLst>
          </p:cNvPr>
          <p:cNvSpPr>
            <a:spLocks noGrp="1"/>
          </p:cNvSpPr>
          <p:nvPr>
            <p:ph type="dt" sz="half" idx="10"/>
          </p:nvPr>
        </p:nvSpPr>
        <p:spPr/>
        <p:txBody>
          <a:bodyPr/>
          <a:lstStyle/>
          <a:p>
            <a:fld id="{875A55C0-5168-4C02-8527-4AEBF9280A60}" type="datetimeFigureOut">
              <a:rPr lang="fr-FR" smtClean="0"/>
              <a:t>09/03/2022</a:t>
            </a:fld>
            <a:endParaRPr lang="fr-FR"/>
          </a:p>
        </p:txBody>
      </p:sp>
      <p:sp>
        <p:nvSpPr>
          <p:cNvPr id="5" name="Espace réservé du pied de page 4">
            <a:extLst>
              <a:ext uri="{FF2B5EF4-FFF2-40B4-BE49-F238E27FC236}">
                <a16:creationId xmlns:a16="http://schemas.microsoft.com/office/drawing/2014/main" id="{8B38D289-7921-4546-B212-FD63545E77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3E29249-3DF8-4536-8780-B83045F2724A}"/>
              </a:ext>
            </a:extLst>
          </p:cNvPr>
          <p:cNvSpPr>
            <a:spLocks noGrp="1"/>
          </p:cNvSpPr>
          <p:nvPr>
            <p:ph type="sldNum" sz="quarter" idx="12"/>
          </p:nvPr>
        </p:nvSpPr>
        <p:spPr/>
        <p:txBody>
          <a:bodyPr/>
          <a:lstStyle/>
          <a:p>
            <a:fld id="{46A1B2FF-A9ED-42C0-A5C9-6E7BB2117F5C}" type="slidenum">
              <a:rPr lang="fr-FR" smtClean="0"/>
              <a:t>‹N°›</a:t>
            </a:fld>
            <a:endParaRPr lang="fr-FR"/>
          </a:p>
        </p:txBody>
      </p:sp>
    </p:spTree>
    <p:extLst>
      <p:ext uri="{BB962C8B-B14F-4D97-AF65-F5344CB8AC3E}">
        <p14:creationId xmlns:p14="http://schemas.microsoft.com/office/powerpoint/2010/main" val="4097282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F4507E2-CDB7-41A1-BD84-C4FC636FA6F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0350E6A-8FCB-4F1C-BA6C-CCBCEA56733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83C7E3-FD93-4CD5-A84F-02E22675D3DD}"/>
              </a:ext>
            </a:extLst>
          </p:cNvPr>
          <p:cNvSpPr>
            <a:spLocks noGrp="1"/>
          </p:cNvSpPr>
          <p:nvPr>
            <p:ph type="dt" sz="half" idx="10"/>
          </p:nvPr>
        </p:nvSpPr>
        <p:spPr/>
        <p:txBody>
          <a:bodyPr/>
          <a:lstStyle/>
          <a:p>
            <a:fld id="{875A55C0-5168-4C02-8527-4AEBF9280A60}" type="datetimeFigureOut">
              <a:rPr lang="fr-FR" smtClean="0"/>
              <a:t>09/03/2022</a:t>
            </a:fld>
            <a:endParaRPr lang="fr-FR"/>
          </a:p>
        </p:txBody>
      </p:sp>
      <p:sp>
        <p:nvSpPr>
          <p:cNvPr id="5" name="Espace réservé du pied de page 4">
            <a:extLst>
              <a:ext uri="{FF2B5EF4-FFF2-40B4-BE49-F238E27FC236}">
                <a16:creationId xmlns:a16="http://schemas.microsoft.com/office/drawing/2014/main" id="{0C331226-F708-4755-A519-AE4D8A345F5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DBBBE7C-7905-4EB8-B315-3232AD460B55}"/>
              </a:ext>
            </a:extLst>
          </p:cNvPr>
          <p:cNvSpPr>
            <a:spLocks noGrp="1"/>
          </p:cNvSpPr>
          <p:nvPr>
            <p:ph type="sldNum" sz="quarter" idx="12"/>
          </p:nvPr>
        </p:nvSpPr>
        <p:spPr/>
        <p:txBody>
          <a:bodyPr/>
          <a:lstStyle/>
          <a:p>
            <a:fld id="{46A1B2FF-A9ED-42C0-A5C9-6E7BB2117F5C}" type="slidenum">
              <a:rPr lang="fr-FR" smtClean="0"/>
              <a:t>‹N°›</a:t>
            </a:fld>
            <a:endParaRPr lang="fr-FR"/>
          </a:p>
        </p:txBody>
      </p:sp>
    </p:spTree>
    <p:extLst>
      <p:ext uri="{BB962C8B-B14F-4D97-AF65-F5344CB8AC3E}">
        <p14:creationId xmlns:p14="http://schemas.microsoft.com/office/powerpoint/2010/main" val="4246232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fr-FR"/>
              <a:t>Modifiez le style du titre</a:t>
            </a:r>
            <a:endParaRPr lang="en-US"/>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E452C748-50AF-46BC-B940-364CD416E609}" type="datetimeFigureOut">
              <a:rPr lang="fr-FR" smtClean="0"/>
              <a:t>09/03/2022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10729455" y="2869895"/>
            <a:ext cx="1154151" cy="1090789"/>
          </a:xfrm>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382744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80320" y="2336873"/>
            <a:ext cx="4698358" cy="359931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5594123" y="2336873"/>
            <a:ext cx="4700058" cy="359931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E452C748-50AF-46BC-B940-364CD416E609}"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373646659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fr-FR"/>
              <a:t>Modifiez le style du titre</a:t>
            </a:r>
            <a:endParaRPr lang="en-US"/>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80322" y="3030008"/>
            <a:ext cx="4698355" cy="290617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594123" y="3030008"/>
            <a:ext cx="4700059" cy="290617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E452C748-50AF-46BC-B940-364CD416E609}" type="datetimeFigureOut">
              <a:rPr lang="fr-FR" smtClean="0"/>
              <a:t>09/03/2022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43326299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E452C748-50AF-46BC-B940-364CD416E609}" type="datetimeFigureOut">
              <a:rPr lang="fr-FR" smtClean="0"/>
              <a:t>09/03/2022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425420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452C748-50AF-46BC-B940-364CD416E609}" type="datetimeFigureOut">
              <a:rPr lang="fr-FR" smtClean="0"/>
              <a:t>09/03/2022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3539604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fr-FR"/>
              <a:t>Modifiez le style du titre</a:t>
            </a:r>
            <a:endParaRPr lang="en-US"/>
          </a:p>
        </p:txBody>
      </p:sp>
      <p:sp>
        <p:nvSpPr>
          <p:cNvPr id="3" name="Content Placeholder 2"/>
          <p:cNvSpPr>
            <a:spLocks noGrp="1"/>
          </p:cNvSpPr>
          <p:nvPr>
            <p:ph idx="1"/>
          </p:nvPr>
        </p:nvSpPr>
        <p:spPr>
          <a:xfrm>
            <a:off x="4685846" y="2336873"/>
            <a:ext cx="5608336" cy="359931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E452C748-50AF-46BC-B940-364CD416E609}"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33465446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fr-FR"/>
              <a:t>Modifiez le style du titre</a:t>
            </a:r>
            <a:endParaRPr lang="en-US"/>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E452C748-50AF-46BC-B940-364CD416E609}" type="datetimeFigureOut">
              <a:rPr lang="fr-FR" smtClean="0"/>
              <a:t>09/03/2022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0AEA3A5-9AC7-4E43-A577-493F3E062726}" type="slidenum">
              <a:rPr lang="fr-FR" smtClean="0"/>
              <a:t>‹N°›</a:t>
            </a:fld>
            <a:endParaRPr lang="fr-FR"/>
          </a:p>
        </p:txBody>
      </p:sp>
    </p:spTree>
    <p:extLst>
      <p:ext uri="{BB962C8B-B14F-4D97-AF65-F5344CB8AC3E}">
        <p14:creationId xmlns:p14="http://schemas.microsoft.com/office/powerpoint/2010/main" val="229183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452C748-50AF-46BC-B940-364CD416E609}" type="datetimeFigureOut">
              <a:rPr lang="fr-FR" smtClean="0"/>
              <a:t>09/03/2022</a:t>
            </a:fld>
            <a:endParaRPr lang="fr-FR"/>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0AEA3A5-9AC7-4E43-A577-493F3E062726}" type="slidenum">
              <a:rPr lang="fr-FR" smtClean="0"/>
              <a:t>‹N°›</a:t>
            </a:fld>
            <a:endParaRPr lang="fr-FR"/>
          </a:p>
        </p:txBody>
      </p:sp>
    </p:spTree>
    <p:extLst>
      <p:ext uri="{BB962C8B-B14F-4D97-AF65-F5344CB8AC3E}">
        <p14:creationId xmlns:p14="http://schemas.microsoft.com/office/powerpoint/2010/main" val="3154894443"/>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CD9F28A-CCCE-43F1-B399-52E5E8BEA5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E6F75A2-FB60-42BD-9D30-84A5216820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498C2AC-56D8-4FDF-B0FF-2EE6B8A99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A55C0-5168-4C02-8527-4AEBF9280A60}" type="datetimeFigureOut">
              <a:rPr lang="fr-FR" smtClean="0"/>
              <a:t>09/03/2022</a:t>
            </a:fld>
            <a:endParaRPr lang="fr-FR"/>
          </a:p>
        </p:txBody>
      </p:sp>
      <p:sp>
        <p:nvSpPr>
          <p:cNvPr id="5" name="Espace réservé du pied de page 4">
            <a:extLst>
              <a:ext uri="{FF2B5EF4-FFF2-40B4-BE49-F238E27FC236}">
                <a16:creationId xmlns:a16="http://schemas.microsoft.com/office/drawing/2014/main" id="{6EBA737D-C4CD-407A-BDD0-9E5A70D55B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F88380D-60E6-4980-B443-52AD1CEA51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1B2FF-A9ED-42C0-A5C9-6E7BB2117F5C}" type="slidenum">
              <a:rPr lang="fr-FR" smtClean="0"/>
              <a:t>‹N°›</a:t>
            </a:fld>
            <a:endParaRPr lang="fr-FR"/>
          </a:p>
        </p:txBody>
      </p:sp>
    </p:spTree>
    <p:extLst>
      <p:ext uri="{BB962C8B-B14F-4D97-AF65-F5344CB8AC3E}">
        <p14:creationId xmlns:p14="http://schemas.microsoft.com/office/powerpoint/2010/main" val="341100487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ictionnaire.orthodidacte.com/article/definition-b-a-ba"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KWic5TSUokc?start=58&amp;feature=oembed" TargetMode="Externa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NBsCzN-jfvA?start=72&amp;feature=oembed" TargetMode="Externa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descr="Une image contenant signe, cerf-volant, parapluie, arrêt&#10;&#10;Description générée automatiquement">
            <a:extLst>
              <a:ext uri="{FF2B5EF4-FFF2-40B4-BE49-F238E27FC236}">
                <a16:creationId xmlns:a16="http://schemas.microsoft.com/office/drawing/2014/main" id="{C19D82B8-5702-4CF0-AA3B-011BA474F129}"/>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0" y="0"/>
            <a:ext cx="12192000" cy="4740560"/>
          </a:xfrm>
        </p:spPr>
      </p:pic>
      <p:sp>
        <p:nvSpPr>
          <p:cNvPr id="10" name="Rectangle 9">
            <a:extLst>
              <a:ext uri="{FF2B5EF4-FFF2-40B4-BE49-F238E27FC236}">
                <a16:creationId xmlns:a16="http://schemas.microsoft.com/office/drawing/2014/main" id="{7C63F399-2567-48BE-82AF-50F02EE8A0E4}"/>
              </a:ext>
            </a:extLst>
          </p:cNvPr>
          <p:cNvSpPr/>
          <p:nvPr/>
        </p:nvSpPr>
        <p:spPr>
          <a:xfrm>
            <a:off x="0" y="4740560"/>
            <a:ext cx="12192000" cy="2117440"/>
          </a:xfrm>
          <a:prstGeom prst="rect">
            <a:avLst/>
          </a:prstGeom>
          <a:solidFill>
            <a:srgbClr val="A75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Digital Tour 2002: </a:t>
            </a:r>
            <a:r>
              <a:rPr lang="fr-FR" sz="3600" dirty="0">
                <a:hlinkClick r:id="rId3">
                  <a:extLst>
                    <a:ext uri="{A12FA001-AC4F-418D-AE19-62706E023703}">
                      <ahyp:hlinkClr xmlns:ahyp="http://schemas.microsoft.com/office/drawing/2018/hyperlinkcolor" val="tx"/>
                    </a:ext>
                  </a:extLst>
                </a:hlinkClick>
              </a:rPr>
              <a:t>b.a.-ba</a:t>
            </a:r>
            <a:r>
              <a:rPr lang="fr-FR" sz="3600" dirty="0"/>
              <a:t> du Digital</a:t>
            </a:r>
          </a:p>
        </p:txBody>
      </p:sp>
      <p:pic>
        <p:nvPicPr>
          <p:cNvPr id="11" name="Image 10" descr="Une image contenant dessin&#10;&#10;Description générée automatiquement">
            <a:extLst>
              <a:ext uri="{FF2B5EF4-FFF2-40B4-BE49-F238E27FC236}">
                <a16:creationId xmlns:a16="http://schemas.microsoft.com/office/drawing/2014/main" id="{4CB4576C-F9AA-49F3-89F6-F09F132289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3436"/>
          <a:stretch/>
        </p:blipFill>
        <p:spPr>
          <a:xfrm>
            <a:off x="10633439" y="5687736"/>
            <a:ext cx="1444696" cy="1006977"/>
          </a:xfrm>
          <a:prstGeom prst="rect">
            <a:avLst/>
          </a:prstGeom>
        </p:spPr>
      </p:pic>
    </p:spTree>
    <p:extLst>
      <p:ext uri="{BB962C8B-B14F-4D97-AF65-F5344CB8AC3E}">
        <p14:creationId xmlns:p14="http://schemas.microsoft.com/office/powerpoint/2010/main" val="4039230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en-US" b="1" dirty="0">
                <a:solidFill>
                  <a:schemeClr val="bg1"/>
                </a:solidFill>
                <a:latin typeface="Calibri" panose="020F0502020204030204" pitchFamily="34" charset="0"/>
                <a:cs typeface="Calibri" panose="020F0502020204030204" pitchFamily="34" charset="0"/>
              </a:rPr>
              <a:t>Les NFT</a:t>
            </a:r>
            <a:endParaRPr lang="fr-FR" b="1" dirty="0">
              <a:solidFill>
                <a:schemeClr val="bg1"/>
              </a:solidFill>
              <a:latin typeface="Calibri" panose="020F0502020204030204" pitchFamily="34" charset="0"/>
              <a:cs typeface="Calibri" panose="020F0502020204030204" pitchFamily="34" charset="0"/>
            </a:endParaRPr>
          </a:p>
        </p:txBody>
      </p:sp>
      <p:sp>
        <p:nvSpPr>
          <p:cNvPr id="8" name="ZoneTexte 7">
            <a:extLst>
              <a:ext uri="{FF2B5EF4-FFF2-40B4-BE49-F238E27FC236}">
                <a16:creationId xmlns:a16="http://schemas.microsoft.com/office/drawing/2014/main" id="{F044FF00-184F-444B-9FF0-C65DE5442544}"/>
              </a:ext>
            </a:extLst>
          </p:cNvPr>
          <p:cNvSpPr txBox="1"/>
          <p:nvPr/>
        </p:nvSpPr>
        <p:spPr>
          <a:xfrm>
            <a:off x="203200" y="1593334"/>
            <a:ext cx="11214100" cy="369332"/>
          </a:xfrm>
          <a:prstGeom prst="rect">
            <a:avLst/>
          </a:prstGeom>
          <a:noFill/>
        </p:spPr>
        <p:txBody>
          <a:bodyPr wrap="square">
            <a:spAutoFit/>
          </a:bodyPr>
          <a:lstStyle/>
          <a:p>
            <a:pPr algn="ctr"/>
            <a:r>
              <a:rPr lang="fr-FR" dirty="0"/>
              <a:t>En anglais les "Non </a:t>
            </a:r>
            <a:r>
              <a:rPr lang="fr-FR" dirty="0" err="1"/>
              <a:t>Fungible</a:t>
            </a:r>
            <a:r>
              <a:rPr lang="fr-FR" dirty="0"/>
              <a:t> </a:t>
            </a:r>
            <a:r>
              <a:rPr lang="fr-FR" dirty="0" err="1"/>
              <a:t>Token</a:t>
            </a:r>
            <a:r>
              <a:rPr lang="fr-FR" dirty="0"/>
              <a:t>" ou en bon </a:t>
            </a:r>
            <a:r>
              <a:rPr lang="fr-FR" dirty="0" err="1"/>
              <a:t>francais</a:t>
            </a:r>
            <a:r>
              <a:rPr lang="fr-FR" dirty="0"/>
              <a:t> les jetons non fongible (ou jeton irremplaçable).</a:t>
            </a:r>
          </a:p>
        </p:txBody>
      </p:sp>
      <p:grpSp>
        <p:nvGrpSpPr>
          <p:cNvPr id="15" name="Groupe 14">
            <a:extLst>
              <a:ext uri="{FF2B5EF4-FFF2-40B4-BE49-F238E27FC236}">
                <a16:creationId xmlns:a16="http://schemas.microsoft.com/office/drawing/2014/main" id="{898C6E6E-79F4-4910-B033-8C8C7B5899A5}"/>
              </a:ext>
            </a:extLst>
          </p:cNvPr>
          <p:cNvGrpSpPr/>
          <p:nvPr/>
        </p:nvGrpSpPr>
        <p:grpSpPr>
          <a:xfrm>
            <a:off x="609600" y="2489200"/>
            <a:ext cx="10807700" cy="2498223"/>
            <a:chOff x="609600" y="2489200"/>
            <a:chExt cx="10807700" cy="2498223"/>
          </a:xfrm>
        </p:grpSpPr>
        <p:sp>
          <p:nvSpPr>
            <p:cNvPr id="4" name="ZoneTexte 3">
              <a:extLst>
                <a:ext uri="{FF2B5EF4-FFF2-40B4-BE49-F238E27FC236}">
                  <a16:creationId xmlns:a16="http://schemas.microsoft.com/office/drawing/2014/main" id="{CA87AFF9-6959-4170-89CE-A0B89448ED9D}"/>
                </a:ext>
              </a:extLst>
            </p:cNvPr>
            <p:cNvSpPr txBox="1"/>
            <p:nvPr/>
          </p:nvSpPr>
          <p:spPr>
            <a:xfrm>
              <a:off x="609600" y="2489200"/>
              <a:ext cx="10807700" cy="369332"/>
            </a:xfrm>
            <a:prstGeom prst="rect">
              <a:avLst/>
            </a:prstGeom>
            <a:noFill/>
          </p:spPr>
          <p:txBody>
            <a:bodyPr wrap="square" rtlCol="0">
              <a:spAutoFit/>
            </a:bodyPr>
            <a:lstStyle/>
            <a:p>
              <a:r>
                <a:rPr lang="en-US" dirty="0"/>
                <a:t>Non </a:t>
              </a:r>
              <a:r>
                <a:rPr lang="en-US" dirty="0" err="1"/>
                <a:t>Fongible</a:t>
              </a:r>
              <a:r>
                <a:rPr lang="en-US" dirty="0"/>
                <a:t> : 1 choses unique qui ne </a:t>
              </a:r>
              <a:r>
                <a:rPr lang="en-US" dirty="0" err="1"/>
                <a:t>peut-être</a:t>
              </a:r>
              <a:r>
                <a:rPr lang="en-US" dirty="0"/>
                <a:t> </a:t>
              </a:r>
              <a:r>
                <a:rPr lang="en-US" dirty="0" err="1"/>
                <a:t>échangé</a:t>
              </a:r>
              <a:r>
                <a:rPr lang="en-US" dirty="0"/>
                <a:t> avec </a:t>
              </a:r>
              <a:r>
                <a:rPr lang="en-US" dirty="0" err="1"/>
                <a:t>une</a:t>
              </a:r>
              <a:r>
                <a:rPr lang="en-US" dirty="0"/>
                <a:t> </a:t>
              </a:r>
              <a:r>
                <a:rPr lang="en-US" dirty="0" err="1"/>
                <a:t>autre</a:t>
              </a:r>
              <a:r>
                <a:rPr lang="en-US" dirty="0"/>
                <a:t> sans passer par un </a:t>
              </a:r>
              <a:r>
                <a:rPr lang="en-US" dirty="0" err="1"/>
                <a:t>marché</a:t>
              </a:r>
              <a:r>
                <a:rPr lang="en-US" dirty="0"/>
                <a:t> </a:t>
              </a:r>
              <a:endParaRPr lang="fr-FR" dirty="0"/>
            </a:p>
          </p:txBody>
        </p:sp>
        <p:pic>
          <p:nvPicPr>
            <p:cNvPr id="5" name="Image 4">
              <a:extLst>
                <a:ext uri="{FF2B5EF4-FFF2-40B4-BE49-F238E27FC236}">
                  <a16:creationId xmlns:a16="http://schemas.microsoft.com/office/drawing/2014/main" id="{06CF0EA7-001A-4024-8C24-FE2728D3D37C}"/>
                </a:ext>
              </a:extLst>
            </p:cNvPr>
            <p:cNvPicPr>
              <a:picLocks noChangeAspect="1"/>
            </p:cNvPicPr>
            <p:nvPr/>
          </p:nvPicPr>
          <p:blipFill>
            <a:blip r:embed="rId3"/>
            <a:stretch>
              <a:fillRect/>
            </a:stretch>
          </p:blipFill>
          <p:spPr>
            <a:xfrm>
              <a:off x="1874411" y="3429000"/>
              <a:ext cx="2499577" cy="1554615"/>
            </a:xfrm>
            <a:prstGeom prst="rect">
              <a:avLst/>
            </a:prstGeom>
          </p:spPr>
        </p:pic>
        <p:pic>
          <p:nvPicPr>
            <p:cNvPr id="9" name="Image 8">
              <a:extLst>
                <a:ext uri="{FF2B5EF4-FFF2-40B4-BE49-F238E27FC236}">
                  <a16:creationId xmlns:a16="http://schemas.microsoft.com/office/drawing/2014/main" id="{13024439-379B-47E8-A71F-C67D98A4B193}"/>
                </a:ext>
              </a:extLst>
            </p:cNvPr>
            <p:cNvPicPr>
              <a:picLocks noChangeAspect="1"/>
            </p:cNvPicPr>
            <p:nvPr/>
          </p:nvPicPr>
          <p:blipFill>
            <a:blip r:embed="rId4"/>
            <a:stretch>
              <a:fillRect/>
            </a:stretch>
          </p:blipFill>
          <p:spPr>
            <a:xfrm>
              <a:off x="6292733" y="3425188"/>
              <a:ext cx="2705334" cy="1562235"/>
            </a:xfrm>
            <a:prstGeom prst="rect">
              <a:avLst/>
            </a:prstGeom>
          </p:spPr>
        </p:pic>
        <p:sp>
          <p:nvSpPr>
            <p:cNvPr id="10" name="ZoneTexte 9">
              <a:extLst>
                <a:ext uri="{FF2B5EF4-FFF2-40B4-BE49-F238E27FC236}">
                  <a16:creationId xmlns:a16="http://schemas.microsoft.com/office/drawing/2014/main" id="{D4ABAAF3-1D45-4FFF-B275-A1C98874EE9F}"/>
                </a:ext>
              </a:extLst>
            </p:cNvPr>
            <p:cNvSpPr txBox="1"/>
            <p:nvPr/>
          </p:nvSpPr>
          <p:spPr>
            <a:xfrm>
              <a:off x="4857633" y="3698473"/>
              <a:ext cx="1435100" cy="1015663"/>
            </a:xfrm>
            <a:prstGeom prst="rect">
              <a:avLst/>
            </a:prstGeom>
            <a:noFill/>
          </p:spPr>
          <p:txBody>
            <a:bodyPr wrap="square" rtlCol="0">
              <a:spAutoFit/>
            </a:bodyPr>
            <a:lstStyle/>
            <a:p>
              <a:r>
                <a:rPr lang="en-US" sz="6000" dirty="0"/>
                <a:t>!=</a:t>
              </a:r>
              <a:endParaRPr lang="fr-FR" sz="6000" dirty="0"/>
            </a:p>
          </p:txBody>
        </p:sp>
      </p:grpSp>
    </p:spTree>
    <p:extLst>
      <p:ext uri="{BB962C8B-B14F-4D97-AF65-F5344CB8AC3E}">
        <p14:creationId xmlns:p14="http://schemas.microsoft.com/office/powerpoint/2010/main" val="844782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en-US" b="1" dirty="0">
                <a:solidFill>
                  <a:schemeClr val="bg1"/>
                </a:solidFill>
                <a:latin typeface="Calibri" panose="020F0502020204030204" pitchFamily="34" charset="0"/>
                <a:cs typeface="Calibri" panose="020F0502020204030204" pitchFamily="34" charset="0"/>
              </a:rPr>
              <a:t>Les NFT</a:t>
            </a:r>
            <a:endParaRPr lang="fr-FR" b="1" dirty="0">
              <a:solidFill>
                <a:schemeClr val="bg1"/>
              </a:solidFill>
              <a:latin typeface="Calibri" panose="020F0502020204030204" pitchFamily="34" charset="0"/>
              <a:cs typeface="Calibri" panose="020F0502020204030204" pitchFamily="34" charset="0"/>
            </a:endParaRPr>
          </a:p>
        </p:txBody>
      </p:sp>
      <p:sp>
        <p:nvSpPr>
          <p:cNvPr id="2" name="ZoneTexte 1">
            <a:extLst>
              <a:ext uri="{FF2B5EF4-FFF2-40B4-BE49-F238E27FC236}">
                <a16:creationId xmlns:a16="http://schemas.microsoft.com/office/drawing/2014/main" id="{FE75E6A4-42D9-4420-8F78-017DFA81B5FF}"/>
              </a:ext>
            </a:extLst>
          </p:cNvPr>
          <p:cNvSpPr txBox="1"/>
          <p:nvPr/>
        </p:nvSpPr>
        <p:spPr>
          <a:xfrm>
            <a:off x="-1" y="1549400"/>
            <a:ext cx="12191999" cy="369332"/>
          </a:xfrm>
          <a:prstGeom prst="rect">
            <a:avLst/>
          </a:prstGeom>
          <a:noFill/>
        </p:spPr>
        <p:txBody>
          <a:bodyPr wrap="square" rtlCol="0">
            <a:spAutoFit/>
          </a:bodyPr>
          <a:lstStyle/>
          <a:p>
            <a:pPr algn="ctr"/>
            <a:r>
              <a:rPr lang="en-US" dirty="0"/>
              <a:t>COMMENT CA MARCHE ?</a:t>
            </a:r>
            <a:endParaRPr lang="fr-FR" dirty="0"/>
          </a:p>
        </p:txBody>
      </p:sp>
      <p:pic>
        <p:nvPicPr>
          <p:cNvPr id="7" name="Image 6">
            <a:extLst>
              <a:ext uri="{FF2B5EF4-FFF2-40B4-BE49-F238E27FC236}">
                <a16:creationId xmlns:a16="http://schemas.microsoft.com/office/drawing/2014/main" id="{7C8093D6-C291-4C37-A5A7-4B31196A854F}"/>
              </a:ext>
            </a:extLst>
          </p:cNvPr>
          <p:cNvPicPr>
            <a:picLocks noChangeAspect="1"/>
          </p:cNvPicPr>
          <p:nvPr/>
        </p:nvPicPr>
        <p:blipFill>
          <a:blip r:embed="rId3"/>
          <a:stretch>
            <a:fillRect/>
          </a:stretch>
        </p:blipFill>
        <p:spPr>
          <a:xfrm>
            <a:off x="666652" y="2209965"/>
            <a:ext cx="3384648" cy="2558564"/>
          </a:xfrm>
          <a:prstGeom prst="rect">
            <a:avLst/>
          </a:prstGeom>
        </p:spPr>
      </p:pic>
      <p:sp>
        <p:nvSpPr>
          <p:cNvPr id="9" name="ZoneTexte 8">
            <a:extLst>
              <a:ext uri="{FF2B5EF4-FFF2-40B4-BE49-F238E27FC236}">
                <a16:creationId xmlns:a16="http://schemas.microsoft.com/office/drawing/2014/main" id="{DABBD719-27E8-4068-91E5-47A01D0883C6}"/>
              </a:ext>
            </a:extLst>
          </p:cNvPr>
          <p:cNvSpPr txBox="1"/>
          <p:nvPr/>
        </p:nvSpPr>
        <p:spPr>
          <a:xfrm>
            <a:off x="1930400" y="3059668"/>
            <a:ext cx="3810000" cy="369332"/>
          </a:xfrm>
          <a:prstGeom prst="rect">
            <a:avLst/>
          </a:prstGeom>
          <a:noFill/>
        </p:spPr>
        <p:txBody>
          <a:bodyPr wrap="square" rtlCol="0">
            <a:spAutoFit/>
          </a:bodyPr>
          <a:lstStyle/>
          <a:p>
            <a:endParaRPr lang="fr-FR" dirty="0"/>
          </a:p>
        </p:txBody>
      </p:sp>
      <p:sp>
        <p:nvSpPr>
          <p:cNvPr id="10" name="ZoneTexte 9">
            <a:extLst>
              <a:ext uri="{FF2B5EF4-FFF2-40B4-BE49-F238E27FC236}">
                <a16:creationId xmlns:a16="http://schemas.microsoft.com/office/drawing/2014/main" id="{2EF29758-E0ED-4149-9125-FD67FD3BB903}"/>
              </a:ext>
            </a:extLst>
          </p:cNvPr>
          <p:cNvSpPr txBox="1"/>
          <p:nvPr/>
        </p:nvSpPr>
        <p:spPr>
          <a:xfrm>
            <a:off x="825500" y="5067300"/>
            <a:ext cx="3048000" cy="646331"/>
          </a:xfrm>
          <a:prstGeom prst="rect">
            <a:avLst/>
          </a:prstGeom>
          <a:noFill/>
        </p:spPr>
        <p:txBody>
          <a:bodyPr wrap="square" rtlCol="0">
            <a:spAutoFit/>
          </a:bodyPr>
          <a:lstStyle/>
          <a:p>
            <a:r>
              <a:rPr lang="en-US" dirty="0"/>
              <a:t>On se rend sur </a:t>
            </a:r>
            <a:r>
              <a:rPr lang="en-US" dirty="0" err="1"/>
              <a:t>une</a:t>
            </a:r>
            <a:r>
              <a:rPr lang="en-US" dirty="0"/>
              <a:t> place de </a:t>
            </a:r>
            <a:r>
              <a:rPr lang="en-US" dirty="0" err="1"/>
              <a:t>marché</a:t>
            </a:r>
            <a:endParaRPr lang="fr-FR" dirty="0"/>
          </a:p>
        </p:txBody>
      </p:sp>
      <p:pic>
        <p:nvPicPr>
          <p:cNvPr id="16" name="Image 15">
            <a:extLst>
              <a:ext uri="{FF2B5EF4-FFF2-40B4-BE49-F238E27FC236}">
                <a16:creationId xmlns:a16="http://schemas.microsoft.com/office/drawing/2014/main" id="{97E1569B-E90A-4FE1-BB56-BD500091C798}"/>
              </a:ext>
            </a:extLst>
          </p:cNvPr>
          <p:cNvPicPr>
            <a:picLocks noChangeAspect="1"/>
          </p:cNvPicPr>
          <p:nvPr/>
        </p:nvPicPr>
        <p:blipFill>
          <a:blip r:embed="rId4"/>
          <a:stretch>
            <a:fillRect/>
          </a:stretch>
        </p:blipFill>
        <p:spPr>
          <a:xfrm>
            <a:off x="4421132" y="2527521"/>
            <a:ext cx="3719570" cy="1802958"/>
          </a:xfrm>
          <a:prstGeom prst="rect">
            <a:avLst/>
          </a:prstGeom>
        </p:spPr>
      </p:pic>
      <p:sp>
        <p:nvSpPr>
          <p:cNvPr id="19" name="ZoneTexte 18">
            <a:extLst>
              <a:ext uri="{FF2B5EF4-FFF2-40B4-BE49-F238E27FC236}">
                <a16:creationId xmlns:a16="http://schemas.microsoft.com/office/drawing/2014/main" id="{C4AB7B5E-3151-4E9E-9D35-6488ECEFAC63}"/>
              </a:ext>
            </a:extLst>
          </p:cNvPr>
          <p:cNvSpPr txBox="1"/>
          <p:nvPr/>
        </p:nvSpPr>
        <p:spPr>
          <a:xfrm>
            <a:off x="5092702" y="5021133"/>
            <a:ext cx="3048000" cy="369332"/>
          </a:xfrm>
          <a:prstGeom prst="rect">
            <a:avLst/>
          </a:prstGeom>
          <a:noFill/>
        </p:spPr>
        <p:txBody>
          <a:bodyPr wrap="square" rtlCol="0">
            <a:spAutoFit/>
          </a:bodyPr>
          <a:lstStyle/>
          <a:p>
            <a:r>
              <a:rPr lang="en-US" dirty="0"/>
              <a:t>On </a:t>
            </a:r>
            <a:r>
              <a:rPr lang="en-US" dirty="0" err="1"/>
              <a:t>choisis</a:t>
            </a:r>
            <a:r>
              <a:rPr lang="en-US" dirty="0"/>
              <a:t> un NFT</a:t>
            </a:r>
            <a:endParaRPr lang="fr-FR" dirty="0"/>
          </a:p>
        </p:txBody>
      </p:sp>
      <p:pic>
        <p:nvPicPr>
          <p:cNvPr id="21" name="Image 20">
            <a:extLst>
              <a:ext uri="{FF2B5EF4-FFF2-40B4-BE49-F238E27FC236}">
                <a16:creationId xmlns:a16="http://schemas.microsoft.com/office/drawing/2014/main" id="{FD27E140-820F-4D74-B319-98C7E3F1D644}"/>
              </a:ext>
            </a:extLst>
          </p:cNvPr>
          <p:cNvPicPr>
            <a:picLocks noChangeAspect="1"/>
          </p:cNvPicPr>
          <p:nvPr/>
        </p:nvPicPr>
        <p:blipFill>
          <a:blip r:embed="rId5"/>
          <a:stretch>
            <a:fillRect/>
          </a:stretch>
        </p:blipFill>
        <p:spPr>
          <a:xfrm>
            <a:off x="8723515" y="2659313"/>
            <a:ext cx="2644369" cy="1539373"/>
          </a:xfrm>
          <a:prstGeom prst="rect">
            <a:avLst/>
          </a:prstGeom>
        </p:spPr>
      </p:pic>
      <p:sp>
        <p:nvSpPr>
          <p:cNvPr id="22" name="ZoneTexte 21">
            <a:extLst>
              <a:ext uri="{FF2B5EF4-FFF2-40B4-BE49-F238E27FC236}">
                <a16:creationId xmlns:a16="http://schemas.microsoft.com/office/drawing/2014/main" id="{22DF06BE-B07F-44DC-B2AF-0300E2FDEE8E}"/>
              </a:ext>
            </a:extLst>
          </p:cNvPr>
          <p:cNvSpPr txBox="1"/>
          <p:nvPr/>
        </p:nvSpPr>
        <p:spPr>
          <a:xfrm>
            <a:off x="8794132" y="4939268"/>
            <a:ext cx="3048000" cy="369332"/>
          </a:xfrm>
          <a:prstGeom prst="rect">
            <a:avLst/>
          </a:prstGeom>
          <a:noFill/>
        </p:spPr>
        <p:txBody>
          <a:bodyPr wrap="square" rtlCol="0">
            <a:spAutoFit/>
          </a:bodyPr>
          <a:lstStyle/>
          <a:p>
            <a:r>
              <a:rPr lang="en-US" dirty="0"/>
              <a:t>On </a:t>
            </a:r>
            <a:r>
              <a:rPr lang="en-US" dirty="0" err="1"/>
              <a:t>paie</a:t>
            </a:r>
            <a:r>
              <a:rPr lang="en-US" dirty="0"/>
              <a:t> (crypto-</a:t>
            </a:r>
            <a:r>
              <a:rPr lang="en-US" dirty="0" err="1"/>
              <a:t>monnaie</a:t>
            </a:r>
            <a:r>
              <a:rPr lang="en-US" dirty="0"/>
              <a:t>)</a:t>
            </a:r>
            <a:endParaRPr lang="fr-FR" dirty="0"/>
          </a:p>
        </p:txBody>
      </p:sp>
    </p:spTree>
    <p:extLst>
      <p:ext uri="{BB962C8B-B14F-4D97-AF65-F5344CB8AC3E}">
        <p14:creationId xmlns:p14="http://schemas.microsoft.com/office/powerpoint/2010/main" val="36405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en-US" b="1" dirty="0">
                <a:solidFill>
                  <a:schemeClr val="bg1"/>
                </a:solidFill>
                <a:latin typeface="Calibri" panose="020F0502020204030204" pitchFamily="34" charset="0"/>
                <a:cs typeface="Calibri" panose="020F0502020204030204" pitchFamily="34" charset="0"/>
              </a:rPr>
              <a:t>Les NFT</a:t>
            </a:r>
            <a:endParaRPr lang="fr-FR" b="1" dirty="0">
              <a:solidFill>
                <a:schemeClr val="bg1"/>
              </a:solidFill>
              <a:latin typeface="Calibri" panose="020F0502020204030204" pitchFamily="34" charset="0"/>
              <a:cs typeface="Calibri" panose="020F0502020204030204" pitchFamily="34" charset="0"/>
            </a:endParaRPr>
          </a:p>
        </p:txBody>
      </p:sp>
      <p:sp>
        <p:nvSpPr>
          <p:cNvPr id="2" name="ZoneTexte 1">
            <a:extLst>
              <a:ext uri="{FF2B5EF4-FFF2-40B4-BE49-F238E27FC236}">
                <a16:creationId xmlns:a16="http://schemas.microsoft.com/office/drawing/2014/main" id="{FE75E6A4-42D9-4420-8F78-017DFA81B5FF}"/>
              </a:ext>
            </a:extLst>
          </p:cNvPr>
          <p:cNvSpPr txBox="1"/>
          <p:nvPr/>
        </p:nvSpPr>
        <p:spPr>
          <a:xfrm>
            <a:off x="-1" y="1549400"/>
            <a:ext cx="12191999" cy="369332"/>
          </a:xfrm>
          <a:prstGeom prst="rect">
            <a:avLst/>
          </a:prstGeom>
          <a:noFill/>
        </p:spPr>
        <p:txBody>
          <a:bodyPr wrap="square" rtlCol="0">
            <a:spAutoFit/>
          </a:bodyPr>
          <a:lstStyle/>
          <a:p>
            <a:pPr algn="ctr"/>
            <a:r>
              <a:rPr lang="fr-FR" dirty="0"/>
              <a:t>Tout le monde peut-il faire un NFT </a:t>
            </a:r>
            <a:r>
              <a:rPr lang="en-US" dirty="0"/>
              <a:t>?</a:t>
            </a:r>
            <a:endParaRPr lang="fr-FR" dirty="0"/>
          </a:p>
        </p:txBody>
      </p:sp>
      <p:sp>
        <p:nvSpPr>
          <p:cNvPr id="9" name="ZoneTexte 8">
            <a:extLst>
              <a:ext uri="{FF2B5EF4-FFF2-40B4-BE49-F238E27FC236}">
                <a16:creationId xmlns:a16="http://schemas.microsoft.com/office/drawing/2014/main" id="{DABBD719-27E8-4068-91E5-47A01D0883C6}"/>
              </a:ext>
            </a:extLst>
          </p:cNvPr>
          <p:cNvSpPr txBox="1"/>
          <p:nvPr/>
        </p:nvSpPr>
        <p:spPr>
          <a:xfrm>
            <a:off x="215900" y="2032000"/>
            <a:ext cx="11696700"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Techniquement, oui, tout le monde peut vendre un NFT. Tout le monde peut créer une œuvre, la transformer en NFT sur la blockchain (selon un processus appelé “minage”) et la mettre en vente sur la place de marché de son choix.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Vous pouvez même attacher une commission au fichier, qui vous paiera chaque fois que quelqu’un achète l’œuvre – y compris les reventes.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Comme pour l’achat de NFT, vous devez disposer d’un portefeuille, qui doit être rempli de crypto-monnaies. Et c’est dans cette exigence d’argent initial que résident les complications</a:t>
            </a:r>
            <a:r>
              <a:rPr lang="fr-FR" b="0" dirty="0">
                <a:solidFill>
                  <a:srgbClr val="ABB2BF"/>
                </a:solidFill>
                <a:effectLst/>
                <a:latin typeface="CaskaydiaCove NF" panose="020B0509020204030204" pitchFamily="49" charset="0"/>
              </a:rPr>
              <a:t>.</a:t>
            </a:r>
          </a:p>
        </p:txBody>
      </p:sp>
    </p:spTree>
    <p:extLst>
      <p:ext uri="{BB962C8B-B14F-4D97-AF65-F5344CB8AC3E}">
        <p14:creationId xmlns:p14="http://schemas.microsoft.com/office/powerpoint/2010/main" val="4127654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en-US" b="1" dirty="0">
                <a:solidFill>
                  <a:schemeClr val="bg1"/>
                </a:solidFill>
                <a:latin typeface="Calibri" panose="020F0502020204030204" pitchFamily="34" charset="0"/>
                <a:cs typeface="Calibri" panose="020F0502020204030204" pitchFamily="34" charset="0"/>
              </a:rPr>
              <a:t>Les NFT</a:t>
            </a:r>
            <a:endParaRPr lang="fr-FR" b="1" dirty="0">
              <a:solidFill>
                <a:schemeClr val="bg1"/>
              </a:solidFill>
              <a:latin typeface="Calibri" panose="020F0502020204030204" pitchFamily="34" charset="0"/>
              <a:cs typeface="Calibri" panose="020F0502020204030204" pitchFamily="34" charset="0"/>
            </a:endParaRPr>
          </a:p>
        </p:txBody>
      </p:sp>
      <p:sp>
        <p:nvSpPr>
          <p:cNvPr id="2" name="ZoneTexte 1">
            <a:extLst>
              <a:ext uri="{FF2B5EF4-FFF2-40B4-BE49-F238E27FC236}">
                <a16:creationId xmlns:a16="http://schemas.microsoft.com/office/drawing/2014/main" id="{FE75E6A4-42D9-4420-8F78-017DFA81B5FF}"/>
              </a:ext>
            </a:extLst>
          </p:cNvPr>
          <p:cNvSpPr txBox="1"/>
          <p:nvPr/>
        </p:nvSpPr>
        <p:spPr>
          <a:xfrm>
            <a:off x="-1" y="1549400"/>
            <a:ext cx="12191999" cy="369332"/>
          </a:xfrm>
          <a:prstGeom prst="rect">
            <a:avLst/>
          </a:prstGeom>
          <a:noFill/>
        </p:spPr>
        <p:txBody>
          <a:bodyPr wrap="square" rtlCol="0">
            <a:spAutoFit/>
          </a:bodyPr>
          <a:lstStyle/>
          <a:p>
            <a:pPr algn="ctr"/>
            <a:r>
              <a:rPr lang="fr-FR" dirty="0"/>
              <a:t>Pourquoi ont-ils de la valeur </a:t>
            </a:r>
            <a:r>
              <a:rPr lang="en-US" dirty="0"/>
              <a:t>?</a:t>
            </a:r>
            <a:endParaRPr lang="fr-FR" dirty="0"/>
          </a:p>
        </p:txBody>
      </p:sp>
      <p:pic>
        <p:nvPicPr>
          <p:cNvPr id="5" name="Image 4">
            <a:extLst>
              <a:ext uri="{FF2B5EF4-FFF2-40B4-BE49-F238E27FC236}">
                <a16:creationId xmlns:a16="http://schemas.microsoft.com/office/drawing/2014/main" id="{495C2C1F-F5A1-4892-B712-AA6995967634}"/>
              </a:ext>
            </a:extLst>
          </p:cNvPr>
          <p:cNvPicPr>
            <a:picLocks noChangeAspect="1"/>
          </p:cNvPicPr>
          <p:nvPr/>
        </p:nvPicPr>
        <p:blipFill>
          <a:blip r:embed="rId3"/>
          <a:stretch>
            <a:fillRect/>
          </a:stretch>
        </p:blipFill>
        <p:spPr>
          <a:xfrm>
            <a:off x="871098" y="2838654"/>
            <a:ext cx="4056625" cy="2270828"/>
          </a:xfrm>
          <a:prstGeom prst="rect">
            <a:avLst/>
          </a:prstGeom>
        </p:spPr>
      </p:pic>
      <p:pic>
        <p:nvPicPr>
          <p:cNvPr id="7" name="Image 6">
            <a:extLst>
              <a:ext uri="{FF2B5EF4-FFF2-40B4-BE49-F238E27FC236}">
                <a16:creationId xmlns:a16="http://schemas.microsoft.com/office/drawing/2014/main" id="{B4876B9D-CBEA-4516-9975-8F9990A10568}"/>
              </a:ext>
            </a:extLst>
          </p:cNvPr>
          <p:cNvPicPr>
            <a:picLocks noChangeAspect="1"/>
          </p:cNvPicPr>
          <p:nvPr/>
        </p:nvPicPr>
        <p:blipFill>
          <a:blip r:embed="rId4"/>
          <a:stretch>
            <a:fillRect/>
          </a:stretch>
        </p:blipFill>
        <p:spPr>
          <a:xfrm>
            <a:off x="6495936" y="2849054"/>
            <a:ext cx="3765664" cy="2281228"/>
          </a:xfrm>
          <a:prstGeom prst="rect">
            <a:avLst/>
          </a:prstGeom>
        </p:spPr>
      </p:pic>
    </p:spTree>
    <p:extLst>
      <p:ext uri="{BB962C8B-B14F-4D97-AF65-F5344CB8AC3E}">
        <p14:creationId xmlns:p14="http://schemas.microsoft.com/office/powerpoint/2010/main" val="3895768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idx="4294967295"/>
          </p:nvPr>
        </p:nvSpPr>
        <p:spPr>
          <a:xfrm>
            <a:off x="0" y="5181600"/>
            <a:ext cx="12192000" cy="1676400"/>
          </a:xfrm>
        </p:spPr>
        <p:txBody>
          <a:bodyPr>
            <a:normAutofit/>
          </a:bodyPr>
          <a:lstStyle/>
          <a:p>
            <a:pPr algn="ctr"/>
            <a:r>
              <a:rPr lang="fr-FR" sz="4400" b="1">
                <a:latin typeface="Calibri" panose="020F0502020204030204" pitchFamily="34" charset="0"/>
                <a:cs typeface="Calibri" panose="020F0502020204030204" pitchFamily="34" charset="0"/>
              </a:rPr>
              <a:t>Merci de votre télé-participation !</a:t>
            </a:r>
          </a:p>
        </p:txBody>
      </p:sp>
      <p:pic>
        <p:nvPicPr>
          <p:cNvPr id="1026" name="Picture 2">
            <a:extLst>
              <a:ext uri="{FF2B5EF4-FFF2-40B4-BE49-F238E27FC236}">
                <a16:creationId xmlns:a16="http://schemas.microsoft.com/office/drawing/2014/main" id="{1835A5EC-6571-4B33-8BFA-0B24438B1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04" t="11584" r="5664" b="13411"/>
          <a:stretch/>
        </p:blipFill>
        <p:spPr bwMode="auto">
          <a:xfrm>
            <a:off x="2108200" y="1676400"/>
            <a:ext cx="79756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50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en-US" b="1">
                <a:solidFill>
                  <a:schemeClr val="bg1"/>
                </a:solidFill>
                <a:latin typeface="Calibri" panose="020F0502020204030204" pitchFamily="34" charset="0"/>
                <a:cs typeface="Calibri" panose="020F0502020204030204" pitchFamily="34" charset="0"/>
              </a:rPr>
              <a:t>Agenda</a:t>
            </a:r>
            <a:endParaRPr lang="fr-FR" b="1">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1EE9622-C1BE-4BF9-8936-BA78D16F2921}"/>
              </a:ext>
            </a:extLst>
          </p:cNvPr>
          <p:cNvSpPr txBox="1"/>
          <p:nvPr/>
        </p:nvSpPr>
        <p:spPr>
          <a:xfrm>
            <a:off x="922788" y="2707114"/>
            <a:ext cx="6950021" cy="2062103"/>
          </a:xfrm>
          <a:prstGeom prst="rect">
            <a:avLst/>
          </a:prstGeom>
          <a:noFill/>
        </p:spPr>
        <p:txBody>
          <a:bodyPr wrap="square" rtlCol="0">
            <a:spAutoFit/>
          </a:bodyPr>
          <a:lstStyle/>
          <a:p>
            <a:pPr marL="342900" indent="-342900">
              <a:buFont typeface="+mj-lt"/>
              <a:buAutoNum type="arabicPeriod"/>
            </a:pPr>
            <a:r>
              <a:rPr lang="en-US" sz="3200" dirty="0"/>
              <a:t>Le web 3.0 ! </a:t>
            </a:r>
            <a:r>
              <a:rPr lang="en-US" sz="3200" dirty="0" err="1"/>
              <a:t>Qu’est-ce</a:t>
            </a:r>
            <a:r>
              <a:rPr lang="en-US" sz="3200" dirty="0"/>
              <a:t> que </a:t>
            </a:r>
            <a:r>
              <a:rPr lang="en-US" sz="3200" dirty="0" err="1"/>
              <a:t>c’est</a:t>
            </a:r>
            <a:r>
              <a:rPr lang="en-US" sz="3200" dirty="0"/>
              <a:t> ?</a:t>
            </a:r>
          </a:p>
          <a:p>
            <a:pPr marL="342900" indent="-342900">
              <a:buFont typeface="+mj-lt"/>
              <a:buAutoNum type="arabicPeriod"/>
            </a:pPr>
            <a:r>
              <a:rPr lang="en-US" sz="3200" dirty="0"/>
              <a:t>Les metaverses</a:t>
            </a:r>
          </a:p>
          <a:p>
            <a:pPr marL="342900" indent="-342900">
              <a:buFont typeface="+mj-lt"/>
              <a:buAutoNum type="arabicPeriod"/>
            </a:pPr>
            <a:r>
              <a:rPr lang="en-US" sz="3200" dirty="0"/>
              <a:t>Les NFT</a:t>
            </a:r>
          </a:p>
          <a:p>
            <a:pPr marL="342900" indent="-342900">
              <a:buFont typeface="+mj-lt"/>
              <a:buAutoNum type="arabicPeriod"/>
            </a:pPr>
            <a:r>
              <a:rPr lang="en-US" sz="3200" dirty="0"/>
              <a:t>Q&amp;A !</a:t>
            </a:r>
          </a:p>
        </p:txBody>
      </p:sp>
    </p:spTree>
    <p:extLst>
      <p:ext uri="{BB962C8B-B14F-4D97-AF65-F5344CB8AC3E}">
        <p14:creationId xmlns:p14="http://schemas.microsoft.com/office/powerpoint/2010/main" val="250238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fr-FR" b="1" dirty="0">
                <a:solidFill>
                  <a:schemeClr val="bg1"/>
                </a:solidFill>
                <a:latin typeface="Calibri" panose="020F0502020204030204" pitchFamily="34" charset="0"/>
                <a:cs typeface="Calibri" panose="020F0502020204030204" pitchFamily="34" charset="0"/>
              </a:rPr>
              <a:t>Le Web 3.0 : un peu d’histoire</a:t>
            </a:r>
          </a:p>
        </p:txBody>
      </p:sp>
      <p:sp>
        <p:nvSpPr>
          <p:cNvPr id="5" name="Flèche : droite 4">
            <a:extLst>
              <a:ext uri="{FF2B5EF4-FFF2-40B4-BE49-F238E27FC236}">
                <a16:creationId xmlns:a16="http://schemas.microsoft.com/office/drawing/2014/main" id="{C2637405-EABC-4BF0-B57C-E1281A4D168E}"/>
              </a:ext>
            </a:extLst>
          </p:cNvPr>
          <p:cNvSpPr/>
          <p:nvPr/>
        </p:nvSpPr>
        <p:spPr>
          <a:xfrm>
            <a:off x="566928" y="1892808"/>
            <a:ext cx="11036808" cy="1132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Bulle narrative : rectangle 5">
            <a:extLst>
              <a:ext uri="{FF2B5EF4-FFF2-40B4-BE49-F238E27FC236}">
                <a16:creationId xmlns:a16="http://schemas.microsoft.com/office/drawing/2014/main" id="{5FD76367-61E8-4A40-B7D6-550EC18FE54D}"/>
              </a:ext>
            </a:extLst>
          </p:cNvPr>
          <p:cNvSpPr/>
          <p:nvPr/>
        </p:nvSpPr>
        <p:spPr>
          <a:xfrm>
            <a:off x="649224" y="1591056"/>
            <a:ext cx="1837944" cy="44805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1990 : web 1.0</a:t>
            </a:r>
            <a:endParaRPr lang="fr-FR" dirty="0"/>
          </a:p>
        </p:txBody>
      </p:sp>
      <p:sp>
        <p:nvSpPr>
          <p:cNvPr id="7" name="Bulle narrative : rectangle 6">
            <a:extLst>
              <a:ext uri="{FF2B5EF4-FFF2-40B4-BE49-F238E27FC236}">
                <a16:creationId xmlns:a16="http://schemas.microsoft.com/office/drawing/2014/main" id="{505AF603-6087-47FA-A4B1-E557B6B6BA3A}"/>
              </a:ext>
            </a:extLst>
          </p:cNvPr>
          <p:cNvSpPr/>
          <p:nvPr/>
        </p:nvSpPr>
        <p:spPr>
          <a:xfrm>
            <a:off x="4395216" y="1591056"/>
            <a:ext cx="1837944" cy="44805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2003 : web 2.0</a:t>
            </a:r>
            <a:endParaRPr lang="fr-FR" dirty="0"/>
          </a:p>
        </p:txBody>
      </p:sp>
      <p:sp>
        <p:nvSpPr>
          <p:cNvPr id="8" name="Bulle narrative : rectangle 7">
            <a:extLst>
              <a:ext uri="{FF2B5EF4-FFF2-40B4-BE49-F238E27FC236}">
                <a16:creationId xmlns:a16="http://schemas.microsoft.com/office/drawing/2014/main" id="{77A8A59D-5F0F-4FD4-8896-DA729CC379DF}"/>
              </a:ext>
            </a:extLst>
          </p:cNvPr>
          <p:cNvSpPr/>
          <p:nvPr/>
        </p:nvSpPr>
        <p:spPr>
          <a:xfrm>
            <a:off x="7921752" y="1591056"/>
            <a:ext cx="1908048" cy="44805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2010 : : web 3.0</a:t>
            </a:r>
            <a:endParaRPr lang="fr-FR" dirty="0"/>
          </a:p>
        </p:txBody>
      </p:sp>
      <p:sp>
        <p:nvSpPr>
          <p:cNvPr id="9" name="ZoneTexte 8">
            <a:extLst>
              <a:ext uri="{FF2B5EF4-FFF2-40B4-BE49-F238E27FC236}">
                <a16:creationId xmlns:a16="http://schemas.microsoft.com/office/drawing/2014/main" id="{FCDC6C4B-2DD1-43B9-8AC5-031BF036C3CB}"/>
              </a:ext>
            </a:extLst>
          </p:cNvPr>
          <p:cNvSpPr txBox="1"/>
          <p:nvPr/>
        </p:nvSpPr>
        <p:spPr>
          <a:xfrm>
            <a:off x="484632" y="3025149"/>
            <a:ext cx="3209544" cy="1323439"/>
          </a:xfrm>
          <a:prstGeom prst="rect">
            <a:avLst/>
          </a:prstGeom>
          <a:noFill/>
        </p:spPr>
        <p:txBody>
          <a:bodyPr wrap="square" rtlCol="0">
            <a:spAutoFit/>
          </a:bodyPr>
          <a:lstStyle/>
          <a:p>
            <a:pPr algn="ctr"/>
            <a:r>
              <a:rPr lang="en-US" sz="1600" dirty="0"/>
              <a:t>WEB STATIQUE</a:t>
            </a:r>
          </a:p>
          <a:p>
            <a:pPr marL="285750" indent="-285750">
              <a:buFont typeface="Arial" panose="020B0604020202020204" pitchFamily="34" charset="0"/>
              <a:buChar char="•"/>
            </a:pPr>
            <a:r>
              <a:rPr lang="en-US" sz="1600" dirty="0"/>
              <a:t>Des pages </a:t>
            </a:r>
            <a:r>
              <a:rPr lang="en-US" sz="1600" dirty="0" err="1"/>
              <a:t>statiques</a:t>
            </a:r>
            <a:endParaRPr lang="en-US" sz="1600" dirty="0"/>
          </a:p>
          <a:p>
            <a:pPr marL="285750" indent="-285750">
              <a:buFont typeface="Arial" panose="020B0604020202020204" pitchFamily="34" charset="0"/>
              <a:buChar char="•"/>
            </a:pPr>
            <a:r>
              <a:rPr lang="en-US" sz="1600" dirty="0" err="1"/>
              <a:t>Aucunes</a:t>
            </a:r>
            <a:r>
              <a:rPr lang="en-US" sz="1600" dirty="0"/>
              <a:t> (</a:t>
            </a:r>
            <a:r>
              <a:rPr lang="en-US" sz="1600" dirty="0" err="1"/>
              <a:t>ou</a:t>
            </a:r>
            <a:r>
              <a:rPr lang="en-US" sz="1600" dirty="0"/>
              <a:t> </a:t>
            </a:r>
            <a:r>
              <a:rPr lang="en-US" sz="1600" dirty="0" err="1"/>
              <a:t>peu</a:t>
            </a:r>
            <a:r>
              <a:rPr lang="en-US" sz="1600" dirty="0"/>
              <a:t>) </a:t>
            </a:r>
            <a:r>
              <a:rPr lang="en-US" sz="1600" dirty="0" err="1"/>
              <a:t>d’interaction</a:t>
            </a:r>
            <a:endParaRPr lang="en-US" sz="1600" dirty="0"/>
          </a:p>
          <a:p>
            <a:pPr marL="285750" indent="-285750">
              <a:buFont typeface="Arial" panose="020B0604020202020204" pitchFamily="34" charset="0"/>
              <a:buChar char="•"/>
            </a:pPr>
            <a:r>
              <a:rPr lang="en-US" sz="1600" dirty="0" err="1"/>
              <a:t>Consommation</a:t>
            </a:r>
            <a:r>
              <a:rPr lang="en-US" sz="1600" dirty="0"/>
              <a:t> de </a:t>
            </a:r>
            <a:r>
              <a:rPr lang="en-US" sz="1600" dirty="0" err="1"/>
              <a:t>contenu</a:t>
            </a:r>
            <a:endParaRPr lang="en-US" sz="1600" dirty="0"/>
          </a:p>
        </p:txBody>
      </p:sp>
      <p:sp>
        <p:nvSpPr>
          <p:cNvPr id="10" name="ZoneTexte 9">
            <a:extLst>
              <a:ext uri="{FF2B5EF4-FFF2-40B4-BE49-F238E27FC236}">
                <a16:creationId xmlns:a16="http://schemas.microsoft.com/office/drawing/2014/main" id="{765B9F5C-0CB6-4E26-B96A-C029CB7C861C}"/>
              </a:ext>
            </a:extLst>
          </p:cNvPr>
          <p:cNvSpPr txBox="1"/>
          <p:nvPr/>
        </p:nvSpPr>
        <p:spPr>
          <a:xfrm>
            <a:off x="4133088" y="3025149"/>
            <a:ext cx="2697480" cy="2308324"/>
          </a:xfrm>
          <a:prstGeom prst="rect">
            <a:avLst/>
          </a:prstGeom>
          <a:noFill/>
        </p:spPr>
        <p:txBody>
          <a:bodyPr wrap="square" rtlCol="0">
            <a:spAutoFit/>
          </a:bodyPr>
          <a:lstStyle/>
          <a:p>
            <a:pPr algn="ctr"/>
            <a:r>
              <a:rPr lang="en-US" sz="1600" dirty="0"/>
              <a:t>WEB PARTICIPATIF</a:t>
            </a:r>
          </a:p>
          <a:p>
            <a:pPr marL="285750" indent="-285750">
              <a:buFont typeface="Arial" panose="020B0604020202020204" pitchFamily="34" charset="0"/>
              <a:buChar char="•"/>
            </a:pPr>
            <a:r>
              <a:rPr lang="fr-FR" sz="1600" dirty="0"/>
              <a:t>L’utilisateur passe du statut de consommateur a producteur</a:t>
            </a:r>
          </a:p>
          <a:p>
            <a:pPr marL="285750" indent="-285750">
              <a:buFont typeface="Arial" panose="020B0604020202020204" pitchFamily="34" charset="0"/>
              <a:buChar char="•"/>
            </a:pPr>
            <a:r>
              <a:rPr lang="fr-FR" sz="1600" dirty="0"/>
              <a:t>Apparition de Facebook, </a:t>
            </a:r>
            <a:r>
              <a:rPr lang="fr-FR" sz="1600" dirty="0" err="1"/>
              <a:t>Youtube</a:t>
            </a:r>
            <a:r>
              <a:rPr lang="fr-FR" sz="1600" dirty="0"/>
              <a:t>, Instagram …</a:t>
            </a:r>
          </a:p>
          <a:p>
            <a:pPr marL="285750" indent="-285750">
              <a:buFont typeface="Arial" panose="020B0604020202020204" pitchFamily="34" charset="0"/>
              <a:buChar char="•"/>
            </a:pPr>
            <a:endParaRPr lang="fr-FR" sz="1600" dirty="0"/>
          </a:p>
          <a:p>
            <a:endParaRPr lang="fr-FR" sz="1600" dirty="0"/>
          </a:p>
        </p:txBody>
      </p:sp>
      <p:sp>
        <p:nvSpPr>
          <p:cNvPr id="11" name="ZoneTexte 10">
            <a:extLst>
              <a:ext uri="{FF2B5EF4-FFF2-40B4-BE49-F238E27FC236}">
                <a16:creationId xmlns:a16="http://schemas.microsoft.com/office/drawing/2014/main" id="{00EDF56B-A297-441E-90C4-5E9C0D005D4F}"/>
              </a:ext>
            </a:extLst>
          </p:cNvPr>
          <p:cNvSpPr txBox="1"/>
          <p:nvPr/>
        </p:nvSpPr>
        <p:spPr>
          <a:xfrm>
            <a:off x="7781544" y="3025149"/>
            <a:ext cx="3209544" cy="1446550"/>
          </a:xfrm>
          <a:prstGeom prst="rect">
            <a:avLst/>
          </a:prstGeom>
          <a:noFill/>
        </p:spPr>
        <p:txBody>
          <a:bodyPr wrap="square" rtlCol="0">
            <a:spAutoFit/>
          </a:bodyPr>
          <a:lstStyle/>
          <a:p>
            <a:pPr algn="ctr"/>
            <a:r>
              <a:rPr lang="en-US" sz="1600" dirty="0"/>
              <a:t>WEB SEMANTIQUE</a:t>
            </a:r>
            <a:endParaRPr lang="fr-FR" sz="1600" dirty="0"/>
          </a:p>
          <a:p>
            <a:pPr marL="285750" indent="-285750">
              <a:buFont typeface="Arial" panose="020B0604020202020204" pitchFamily="34" charset="0"/>
              <a:buChar char="•"/>
            </a:pPr>
            <a:r>
              <a:rPr lang="en-US" dirty="0"/>
              <a:t>Intelligence </a:t>
            </a:r>
            <a:r>
              <a:rPr lang="en-US" dirty="0" err="1"/>
              <a:t>Artificielle</a:t>
            </a:r>
            <a:endParaRPr lang="en-US" dirty="0"/>
          </a:p>
          <a:p>
            <a:pPr marL="285750" indent="-285750">
              <a:buFont typeface="Arial" panose="020B0604020202020204" pitchFamily="34" charset="0"/>
              <a:buChar char="•"/>
            </a:pPr>
            <a:r>
              <a:rPr lang="en-US" dirty="0" err="1"/>
              <a:t>Sémantique</a:t>
            </a:r>
            <a:endParaRPr lang="en-US" dirty="0"/>
          </a:p>
          <a:p>
            <a:pPr marL="285750" indent="-285750">
              <a:buFont typeface="Arial" panose="020B0604020202020204" pitchFamily="34" charset="0"/>
              <a:buChar char="•"/>
            </a:pPr>
            <a:r>
              <a:rPr lang="en-US" dirty="0"/>
              <a:t>Blockchain</a:t>
            </a:r>
          </a:p>
          <a:p>
            <a:pPr marL="285750" indent="-285750">
              <a:buFont typeface="Arial" panose="020B0604020202020204" pitchFamily="34" charset="0"/>
              <a:buChar char="•"/>
            </a:pPr>
            <a:endParaRPr lang="en-US" dirty="0"/>
          </a:p>
        </p:txBody>
      </p:sp>
      <p:sp>
        <p:nvSpPr>
          <p:cNvPr id="12" name="Flèche : droite 11">
            <a:extLst>
              <a:ext uri="{FF2B5EF4-FFF2-40B4-BE49-F238E27FC236}">
                <a16:creationId xmlns:a16="http://schemas.microsoft.com/office/drawing/2014/main" id="{D01DD764-4CC7-4B17-AC46-1CA0ED50D8D1}"/>
              </a:ext>
            </a:extLst>
          </p:cNvPr>
          <p:cNvSpPr/>
          <p:nvPr/>
        </p:nvSpPr>
        <p:spPr>
          <a:xfrm rot="7696586">
            <a:off x="3723381" y="4928616"/>
            <a:ext cx="740664" cy="43344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DCED6DB-11F6-46C8-A554-09632237E6F9}"/>
              </a:ext>
            </a:extLst>
          </p:cNvPr>
          <p:cNvSpPr/>
          <p:nvPr/>
        </p:nvSpPr>
        <p:spPr>
          <a:xfrm rot="3858421">
            <a:off x="5945123" y="4937728"/>
            <a:ext cx="740664" cy="4334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74485DC-FFC9-45FA-A31B-F5D4D42C4350}"/>
              </a:ext>
            </a:extLst>
          </p:cNvPr>
          <p:cNvSpPr txBox="1"/>
          <p:nvPr/>
        </p:nvSpPr>
        <p:spPr>
          <a:xfrm>
            <a:off x="1045030" y="5582125"/>
            <a:ext cx="4037610" cy="830997"/>
          </a:xfrm>
          <a:prstGeom prst="rect">
            <a:avLst/>
          </a:prstGeom>
          <a:noFill/>
        </p:spPr>
        <p:txBody>
          <a:bodyPr wrap="square" rtlCol="0">
            <a:spAutoFit/>
          </a:bodyPr>
          <a:lstStyle/>
          <a:p>
            <a:r>
              <a:rPr lang="fr-FR" sz="1600" dirty="0"/>
              <a:t>plus nécessaire d’avoir des compétences techniques pour mettre du contenu en ligne</a:t>
            </a:r>
          </a:p>
        </p:txBody>
      </p:sp>
      <p:sp>
        <p:nvSpPr>
          <p:cNvPr id="15" name="ZoneTexte 14">
            <a:extLst>
              <a:ext uri="{FF2B5EF4-FFF2-40B4-BE49-F238E27FC236}">
                <a16:creationId xmlns:a16="http://schemas.microsoft.com/office/drawing/2014/main" id="{4A80D7DE-0263-4DCE-ADA0-BFDF8588AD0A}"/>
              </a:ext>
            </a:extLst>
          </p:cNvPr>
          <p:cNvSpPr txBox="1"/>
          <p:nvPr/>
        </p:nvSpPr>
        <p:spPr>
          <a:xfrm>
            <a:off x="5316188" y="5595509"/>
            <a:ext cx="3586348" cy="584775"/>
          </a:xfrm>
          <a:prstGeom prst="rect">
            <a:avLst/>
          </a:prstGeom>
          <a:noFill/>
        </p:spPr>
        <p:txBody>
          <a:bodyPr wrap="square" rtlCol="0">
            <a:spAutoFit/>
          </a:bodyPr>
          <a:lstStyle/>
          <a:p>
            <a:r>
              <a:rPr lang="fr-FR" sz="1600" dirty="0"/>
              <a:t>l’ultra dépendance par rapport à un très faible nombre de plateformes</a:t>
            </a:r>
          </a:p>
        </p:txBody>
      </p:sp>
    </p:spTree>
    <p:extLst>
      <p:ext uri="{BB962C8B-B14F-4D97-AF65-F5344CB8AC3E}">
        <p14:creationId xmlns:p14="http://schemas.microsoft.com/office/powerpoint/2010/main" val="185487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animBg="1"/>
      <p:bldP spid="13" grpId="0" animBg="1"/>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en-US" b="1" dirty="0">
                <a:solidFill>
                  <a:schemeClr val="bg1"/>
                </a:solidFill>
                <a:latin typeface="Calibri" panose="020F0502020204030204" pitchFamily="34" charset="0"/>
                <a:cs typeface="Calibri" panose="020F0502020204030204" pitchFamily="34" charset="0"/>
              </a:rPr>
              <a:t>Les Metaverses</a:t>
            </a:r>
            <a:endParaRPr lang="fr-FR" b="1" dirty="0">
              <a:solidFill>
                <a:schemeClr val="bg1"/>
              </a:solidFill>
              <a:latin typeface="Calibri" panose="020F0502020204030204" pitchFamily="34" charset="0"/>
              <a:cs typeface="Calibri" panose="020F0502020204030204" pitchFamily="34" charset="0"/>
            </a:endParaRPr>
          </a:p>
        </p:txBody>
      </p:sp>
      <p:sp>
        <p:nvSpPr>
          <p:cNvPr id="4" name="ZoneTexte 3">
            <a:extLst>
              <a:ext uri="{FF2B5EF4-FFF2-40B4-BE49-F238E27FC236}">
                <a16:creationId xmlns:a16="http://schemas.microsoft.com/office/drawing/2014/main" id="{584ADC25-E26E-4103-8502-A89E04861F39}"/>
              </a:ext>
            </a:extLst>
          </p:cNvPr>
          <p:cNvSpPr txBox="1"/>
          <p:nvPr/>
        </p:nvSpPr>
        <p:spPr>
          <a:xfrm>
            <a:off x="106878" y="1472540"/>
            <a:ext cx="11851574" cy="646331"/>
          </a:xfrm>
          <a:prstGeom prst="rect">
            <a:avLst/>
          </a:prstGeom>
          <a:noFill/>
        </p:spPr>
        <p:txBody>
          <a:bodyPr wrap="square" rtlCol="0">
            <a:spAutoFit/>
          </a:bodyPr>
          <a:lstStyle/>
          <a:p>
            <a:pPr algn="ctr"/>
            <a:r>
              <a:rPr lang="fr-FR" dirty="0"/>
              <a:t>Il s'agit d'un monde immersif virtuel dans lequel les gens peuvent interagir entre eux et retrouver des éléments du monde réel.</a:t>
            </a:r>
          </a:p>
        </p:txBody>
      </p:sp>
      <p:grpSp>
        <p:nvGrpSpPr>
          <p:cNvPr id="12" name="Groupe 11">
            <a:extLst>
              <a:ext uri="{FF2B5EF4-FFF2-40B4-BE49-F238E27FC236}">
                <a16:creationId xmlns:a16="http://schemas.microsoft.com/office/drawing/2014/main" id="{244AB286-A057-421C-A1B4-97463663DB0A}"/>
              </a:ext>
            </a:extLst>
          </p:cNvPr>
          <p:cNvGrpSpPr/>
          <p:nvPr/>
        </p:nvGrpSpPr>
        <p:grpSpPr>
          <a:xfrm>
            <a:off x="504057" y="2317685"/>
            <a:ext cx="4086111" cy="2222629"/>
            <a:chOff x="504057" y="2317685"/>
            <a:chExt cx="4086111" cy="2222629"/>
          </a:xfrm>
        </p:grpSpPr>
        <p:pic>
          <p:nvPicPr>
            <p:cNvPr id="6" name="Image 5">
              <a:extLst>
                <a:ext uri="{FF2B5EF4-FFF2-40B4-BE49-F238E27FC236}">
                  <a16:creationId xmlns:a16="http://schemas.microsoft.com/office/drawing/2014/main" id="{63657F57-A450-4E0F-AECA-BE96F8BBEEB3}"/>
                </a:ext>
              </a:extLst>
            </p:cNvPr>
            <p:cNvPicPr>
              <a:picLocks noChangeAspect="1"/>
            </p:cNvPicPr>
            <p:nvPr/>
          </p:nvPicPr>
          <p:blipFill>
            <a:blip r:embed="rId3"/>
            <a:stretch>
              <a:fillRect/>
            </a:stretch>
          </p:blipFill>
          <p:spPr>
            <a:xfrm>
              <a:off x="504057" y="2317685"/>
              <a:ext cx="3055885" cy="1486029"/>
            </a:xfrm>
            <a:prstGeom prst="rect">
              <a:avLst/>
            </a:prstGeom>
          </p:spPr>
        </p:pic>
        <p:pic>
          <p:nvPicPr>
            <p:cNvPr id="8" name="Image 7">
              <a:extLst>
                <a:ext uri="{FF2B5EF4-FFF2-40B4-BE49-F238E27FC236}">
                  <a16:creationId xmlns:a16="http://schemas.microsoft.com/office/drawing/2014/main" id="{502DD751-C817-4461-8511-F33477589AB3}"/>
                </a:ext>
              </a:extLst>
            </p:cNvPr>
            <p:cNvPicPr>
              <a:picLocks noChangeAspect="1"/>
            </p:cNvPicPr>
            <p:nvPr/>
          </p:nvPicPr>
          <p:blipFill>
            <a:blip r:embed="rId4"/>
            <a:stretch>
              <a:fillRect/>
            </a:stretch>
          </p:blipFill>
          <p:spPr>
            <a:xfrm>
              <a:off x="1225423" y="2708847"/>
              <a:ext cx="2933954" cy="1440305"/>
            </a:xfrm>
            <a:prstGeom prst="rect">
              <a:avLst/>
            </a:prstGeom>
          </p:spPr>
        </p:pic>
        <p:pic>
          <p:nvPicPr>
            <p:cNvPr id="10" name="Image 9">
              <a:extLst>
                <a:ext uri="{FF2B5EF4-FFF2-40B4-BE49-F238E27FC236}">
                  <a16:creationId xmlns:a16="http://schemas.microsoft.com/office/drawing/2014/main" id="{4EA8DB34-404A-48AA-9024-667CBAEC83DA}"/>
                </a:ext>
              </a:extLst>
            </p:cNvPr>
            <p:cNvPicPr>
              <a:picLocks noChangeAspect="1"/>
            </p:cNvPicPr>
            <p:nvPr/>
          </p:nvPicPr>
          <p:blipFill>
            <a:blip r:embed="rId5"/>
            <a:stretch>
              <a:fillRect/>
            </a:stretch>
          </p:blipFill>
          <p:spPr>
            <a:xfrm>
              <a:off x="2006764" y="2970458"/>
              <a:ext cx="2583404" cy="1569856"/>
            </a:xfrm>
            <a:prstGeom prst="rect">
              <a:avLst/>
            </a:prstGeom>
          </p:spPr>
        </p:pic>
      </p:grpSp>
      <p:pic>
        <p:nvPicPr>
          <p:cNvPr id="14" name="Image 13">
            <a:extLst>
              <a:ext uri="{FF2B5EF4-FFF2-40B4-BE49-F238E27FC236}">
                <a16:creationId xmlns:a16="http://schemas.microsoft.com/office/drawing/2014/main" id="{688D25EC-EC66-4DB3-B071-DB6DD5710AD1}"/>
              </a:ext>
            </a:extLst>
          </p:cNvPr>
          <p:cNvPicPr>
            <a:picLocks noChangeAspect="1"/>
          </p:cNvPicPr>
          <p:nvPr/>
        </p:nvPicPr>
        <p:blipFill>
          <a:blip r:embed="rId6"/>
          <a:stretch>
            <a:fillRect/>
          </a:stretch>
        </p:blipFill>
        <p:spPr>
          <a:xfrm>
            <a:off x="4840675" y="2372200"/>
            <a:ext cx="5786742" cy="3322918"/>
          </a:xfrm>
          <a:prstGeom prst="rect">
            <a:avLst/>
          </a:prstGeom>
        </p:spPr>
      </p:pic>
    </p:spTree>
    <p:extLst>
      <p:ext uri="{BB962C8B-B14F-4D97-AF65-F5344CB8AC3E}">
        <p14:creationId xmlns:p14="http://schemas.microsoft.com/office/powerpoint/2010/main" val="232719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en-US" b="1" dirty="0">
                <a:solidFill>
                  <a:schemeClr val="bg1"/>
                </a:solidFill>
                <a:latin typeface="Calibri" panose="020F0502020204030204" pitchFamily="34" charset="0"/>
                <a:cs typeface="Calibri" panose="020F0502020204030204" pitchFamily="34" charset="0"/>
              </a:rPr>
              <a:t>Les Metaverses</a:t>
            </a:r>
            <a:endParaRPr lang="fr-FR" b="1" dirty="0">
              <a:solidFill>
                <a:schemeClr val="bg1"/>
              </a:solidFill>
              <a:latin typeface="Calibri" panose="020F0502020204030204" pitchFamily="34" charset="0"/>
              <a:cs typeface="Calibri" panose="020F0502020204030204" pitchFamily="34" charset="0"/>
            </a:endParaRPr>
          </a:p>
        </p:txBody>
      </p:sp>
      <p:pic>
        <p:nvPicPr>
          <p:cNvPr id="2" name="Média en ligne 1" title="Nous sommes dans le metavers ! (#29, Nov.21)">
            <a:hlinkClick r:id="" action="ppaction://media"/>
            <a:extLst>
              <a:ext uri="{FF2B5EF4-FFF2-40B4-BE49-F238E27FC236}">
                <a16:creationId xmlns:a16="http://schemas.microsoft.com/office/drawing/2014/main" id="{AA363221-AF11-4E12-B344-E7553C69EDE9}"/>
              </a:ext>
            </a:extLst>
          </p:cNvPr>
          <p:cNvPicPr>
            <a:picLocks noRot="1" noChangeAspect="1"/>
          </p:cNvPicPr>
          <p:nvPr>
            <a:videoFile r:link="rId1"/>
          </p:nvPr>
        </p:nvPicPr>
        <p:blipFill>
          <a:blip r:embed="rId4"/>
          <a:stretch>
            <a:fillRect/>
          </a:stretch>
        </p:blipFill>
        <p:spPr>
          <a:xfrm>
            <a:off x="520700" y="1428305"/>
            <a:ext cx="9334500" cy="5273993"/>
          </a:xfrm>
          <a:prstGeom prst="rect">
            <a:avLst/>
          </a:prstGeom>
        </p:spPr>
      </p:pic>
    </p:spTree>
    <p:extLst>
      <p:ext uri="{BB962C8B-B14F-4D97-AF65-F5344CB8AC3E}">
        <p14:creationId xmlns:p14="http://schemas.microsoft.com/office/powerpoint/2010/main" val="56624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en-US" b="1" dirty="0">
                <a:solidFill>
                  <a:schemeClr val="bg1"/>
                </a:solidFill>
                <a:latin typeface="Calibri" panose="020F0502020204030204" pitchFamily="34" charset="0"/>
                <a:cs typeface="Calibri" panose="020F0502020204030204" pitchFamily="34" charset="0"/>
              </a:rPr>
              <a:t>Les Metaverses</a:t>
            </a:r>
            <a:endParaRPr lang="fr-FR" b="1" dirty="0">
              <a:solidFill>
                <a:schemeClr val="bg1"/>
              </a:solidFill>
              <a:latin typeface="Calibri" panose="020F0502020204030204" pitchFamily="34" charset="0"/>
              <a:cs typeface="Calibri" panose="020F0502020204030204" pitchFamily="34" charset="0"/>
            </a:endParaRPr>
          </a:p>
        </p:txBody>
      </p:sp>
      <p:sp>
        <p:nvSpPr>
          <p:cNvPr id="4" name="ZoneTexte 3">
            <a:extLst>
              <a:ext uri="{FF2B5EF4-FFF2-40B4-BE49-F238E27FC236}">
                <a16:creationId xmlns:a16="http://schemas.microsoft.com/office/drawing/2014/main" id="{584ADC25-E26E-4103-8502-A89E04861F39}"/>
              </a:ext>
            </a:extLst>
          </p:cNvPr>
          <p:cNvSpPr txBox="1"/>
          <p:nvPr/>
        </p:nvSpPr>
        <p:spPr>
          <a:xfrm>
            <a:off x="106878" y="1472540"/>
            <a:ext cx="11851574" cy="646331"/>
          </a:xfrm>
          <a:prstGeom prst="rect">
            <a:avLst/>
          </a:prstGeom>
          <a:noFill/>
        </p:spPr>
        <p:txBody>
          <a:bodyPr wrap="square" rtlCol="0">
            <a:spAutoFit/>
          </a:bodyPr>
          <a:lstStyle/>
          <a:p>
            <a:pPr algn="ctr"/>
            <a:r>
              <a:rPr lang="fr-FR" dirty="0"/>
              <a:t>Le principal objectif de cette révolution technologique est donc de rendre les expériences virtuelles plus immersives, tout en restant en lien avec le réel.</a:t>
            </a:r>
          </a:p>
        </p:txBody>
      </p:sp>
      <p:pic>
        <p:nvPicPr>
          <p:cNvPr id="5" name="Image 4">
            <a:extLst>
              <a:ext uri="{FF2B5EF4-FFF2-40B4-BE49-F238E27FC236}">
                <a16:creationId xmlns:a16="http://schemas.microsoft.com/office/drawing/2014/main" id="{E4C6DBC6-3C67-42E6-928B-84E553444058}"/>
              </a:ext>
            </a:extLst>
          </p:cNvPr>
          <p:cNvPicPr>
            <a:picLocks noChangeAspect="1"/>
          </p:cNvPicPr>
          <p:nvPr/>
        </p:nvPicPr>
        <p:blipFill>
          <a:blip r:embed="rId3"/>
          <a:stretch>
            <a:fillRect/>
          </a:stretch>
        </p:blipFill>
        <p:spPr>
          <a:xfrm>
            <a:off x="779660" y="2459070"/>
            <a:ext cx="4045987" cy="2280060"/>
          </a:xfrm>
          <a:prstGeom prst="rect">
            <a:avLst/>
          </a:prstGeom>
        </p:spPr>
      </p:pic>
      <p:pic>
        <p:nvPicPr>
          <p:cNvPr id="9" name="Image 8">
            <a:extLst>
              <a:ext uri="{FF2B5EF4-FFF2-40B4-BE49-F238E27FC236}">
                <a16:creationId xmlns:a16="http://schemas.microsoft.com/office/drawing/2014/main" id="{C9052C4D-EB2E-4582-B361-D3CC824FEE68}"/>
              </a:ext>
            </a:extLst>
          </p:cNvPr>
          <p:cNvPicPr>
            <a:picLocks noChangeAspect="1"/>
          </p:cNvPicPr>
          <p:nvPr/>
        </p:nvPicPr>
        <p:blipFill>
          <a:blip r:embed="rId4"/>
          <a:stretch>
            <a:fillRect/>
          </a:stretch>
        </p:blipFill>
        <p:spPr>
          <a:xfrm>
            <a:off x="2372662" y="2978777"/>
            <a:ext cx="3951937" cy="2683580"/>
          </a:xfrm>
          <a:prstGeom prst="rect">
            <a:avLst/>
          </a:prstGeom>
        </p:spPr>
      </p:pic>
      <p:pic>
        <p:nvPicPr>
          <p:cNvPr id="13" name="Image 12">
            <a:extLst>
              <a:ext uri="{FF2B5EF4-FFF2-40B4-BE49-F238E27FC236}">
                <a16:creationId xmlns:a16="http://schemas.microsoft.com/office/drawing/2014/main" id="{EF509C29-6929-4E2F-A0DE-EC14018CDB86}"/>
              </a:ext>
            </a:extLst>
          </p:cNvPr>
          <p:cNvPicPr>
            <a:picLocks noChangeAspect="1"/>
          </p:cNvPicPr>
          <p:nvPr/>
        </p:nvPicPr>
        <p:blipFill>
          <a:blip r:embed="rId5"/>
          <a:stretch>
            <a:fillRect/>
          </a:stretch>
        </p:blipFill>
        <p:spPr>
          <a:xfrm>
            <a:off x="4348630" y="3429000"/>
            <a:ext cx="5408430" cy="2852487"/>
          </a:xfrm>
          <a:prstGeom prst="rect">
            <a:avLst/>
          </a:prstGeom>
        </p:spPr>
      </p:pic>
    </p:spTree>
    <p:extLst>
      <p:ext uri="{BB962C8B-B14F-4D97-AF65-F5344CB8AC3E}">
        <p14:creationId xmlns:p14="http://schemas.microsoft.com/office/powerpoint/2010/main" val="279870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en-US" b="1" dirty="0">
                <a:solidFill>
                  <a:schemeClr val="bg1"/>
                </a:solidFill>
                <a:latin typeface="Calibri" panose="020F0502020204030204" pitchFamily="34" charset="0"/>
                <a:cs typeface="Calibri" panose="020F0502020204030204" pitchFamily="34" charset="0"/>
              </a:rPr>
              <a:t>Les Metaverses</a:t>
            </a:r>
            <a:endParaRPr lang="fr-FR" b="1" dirty="0">
              <a:solidFill>
                <a:schemeClr val="bg1"/>
              </a:solidFill>
              <a:latin typeface="Calibri" panose="020F0502020204030204" pitchFamily="34" charset="0"/>
              <a:cs typeface="Calibri" panose="020F0502020204030204" pitchFamily="34" charset="0"/>
            </a:endParaRPr>
          </a:p>
        </p:txBody>
      </p:sp>
      <p:pic>
        <p:nvPicPr>
          <p:cNvPr id="5" name="Média en ligne 4" title="Marshmello Holds First Ever Fortnite Concert Live at Pleasant Park">
            <a:hlinkClick r:id="" action="ppaction://media"/>
            <a:extLst>
              <a:ext uri="{FF2B5EF4-FFF2-40B4-BE49-F238E27FC236}">
                <a16:creationId xmlns:a16="http://schemas.microsoft.com/office/drawing/2014/main" id="{13492B53-A3A1-4EDB-AB38-AB298B32ADBC}"/>
              </a:ext>
            </a:extLst>
          </p:cNvPr>
          <p:cNvPicPr>
            <a:picLocks noRot="1" noChangeAspect="1"/>
          </p:cNvPicPr>
          <p:nvPr>
            <a:videoFile r:link="rId1"/>
          </p:nvPr>
        </p:nvPicPr>
        <p:blipFill>
          <a:blip r:embed="rId4"/>
          <a:stretch>
            <a:fillRect/>
          </a:stretch>
        </p:blipFill>
        <p:spPr>
          <a:xfrm>
            <a:off x="431800" y="1276350"/>
            <a:ext cx="9499600" cy="5367274"/>
          </a:xfrm>
          <a:prstGeom prst="rect">
            <a:avLst/>
          </a:prstGeom>
        </p:spPr>
      </p:pic>
    </p:spTree>
    <p:extLst>
      <p:ext uri="{BB962C8B-B14F-4D97-AF65-F5344CB8AC3E}">
        <p14:creationId xmlns:p14="http://schemas.microsoft.com/office/powerpoint/2010/main" val="159125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en-US" b="1" dirty="0">
                <a:solidFill>
                  <a:schemeClr val="bg1"/>
                </a:solidFill>
                <a:latin typeface="Calibri" panose="020F0502020204030204" pitchFamily="34" charset="0"/>
                <a:cs typeface="Calibri" panose="020F0502020204030204" pitchFamily="34" charset="0"/>
              </a:rPr>
              <a:t>Les Metaverses</a:t>
            </a:r>
            <a:endParaRPr lang="fr-FR" b="1" dirty="0">
              <a:solidFill>
                <a:schemeClr val="bg1"/>
              </a:solidFill>
              <a:latin typeface="Calibri" panose="020F0502020204030204" pitchFamily="34" charset="0"/>
              <a:cs typeface="Calibri" panose="020F0502020204030204" pitchFamily="34" charset="0"/>
            </a:endParaRPr>
          </a:p>
        </p:txBody>
      </p:sp>
      <p:sp>
        <p:nvSpPr>
          <p:cNvPr id="4" name="ZoneTexte 3">
            <a:extLst>
              <a:ext uri="{FF2B5EF4-FFF2-40B4-BE49-F238E27FC236}">
                <a16:creationId xmlns:a16="http://schemas.microsoft.com/office/drawing/2014/main" id="{584ADC25-E26E-4103-8502-A89E04861F39}"/>
              </a:ext>
            </a:extLst>
          </p:cNvPr>
          <p:cNvSpPr txBox="1"/>
          <p:nvPr/>
        </p:nvSpPr>
        <p:spPr>
          <a:xfrm>
            <a:off x="106878" y="1472540"/>
            <a:ext cx="11851574" cy="1477328"/>
          </a:xfrm>
          <a:prstGeom prst="rect">
            <a:avLst/>
          </a:prstGeom>
          <a:noFill/>
        </p:spPr>
        <p:txBody>
          <a:bodyPr wrap="square" rtlCol="0">
            <a:spAutoFit/>
          </a:bodyPr>
          <a:lstStyle/>
          <a:p>
            <a:pPr algn="ctr"/>
            <a:r>
              <a:rPr lang="fr-FR" dirty="0"/>
              <a:t>Dans sa version la plus aboutie, celle qui nécessitera un casque, le métavers sera un monde numérique immersif à 360 degrés. Vous aurez votre avatar, que vous pourrez concevoir, et vous posséderez des biens numériques, dont la propriété pourrait être enregistrée sur une blockchain. Certains vont jusqu’à imaginer que vous achèterez des terrains numériques et construirez des maisons virtuelles, dans lesquelles vous pourrez recevoir vos amis (ou du moins leurs avatars). D'autres imaginent une expérience plus fluide, sans habitat virtuel.</a:t>
            </a:r>
          </a:p>
        </p:txBody>
      </p:sp>
      <p:pic>
        <p:nvPicPr>
          <p:cNvPr id="8" name="Image 7">
            <a:extLst>
              <a:ext uri="{FF2B5EF4-FFF2-40B4-BE49-F238E27FC236}">
                <a16:creationId xmlns:a16="http://schemas.microsoft.com/office/drawing/2014/main" id="{CCB4CBF6-FD18-4788-B1B1-6204D34DDF42}"/>
              </a:ext>
            </a:extLst>
          </p:cNvPr>
          <p:cNvPicPr>
            <a:picLocks noChangeAspect="1"/>
          </p:cNvPicPr>
          <p:nvPr/>
        </p:nvPicPr>
        <p:blipFill>
          <a:blip r:embed="rId3"/>
          <a:stretch>
            <a:fillRect/>
          </a:stretch>
        </p:blipFill>
        <p:spPr>
          <a:xfrm>
            <a:off x="613314" y="3146066"/>
            <a:ext cx="4339686" cy="3003243"/>
          </a:xfrm>
          <a:prstGeom prst="rect">
            <a:avLst/>
          </a:prstGeom>
        </p:spPr>
      </p:pic>
      <p:pic>
        <p:nvPicPr>
          <p:cNvPr id="11" name="Image 10">
            <a:extLst>
              <a:ext uri="{FF2B5EF4-FFF2-40B4-BE49-F238E27FC236}">
                <a16:creationId xmlns:a16="http://schemas.microsoft.com/office/drawing/2014/main" id="{A08B639E-568D-4A0E-A929-153A6C882C15}"/>
              </a:ext>
            </a:extLst>
          </p:cNvPr>
          <p:cNvPicPr>
            <a:picLocks noChangeAspect="1"/>
          </p:cNvPicPr>
          <p:nvPr/>
        </p:nvPicPr>
        <p:blipFill>
          <a:blip r:embed="rId4"/>
          <a:stretch>
            <a:fillRect/>
          </a:stretch>
        </p:blipFill>
        <p:spPr>
          <a:xfrm>
            <a:off x="5186576" y="3146066"/>
            <a:ext cx="4526626" cy="3003243"/>
          </a:xfrm>
          <a:prstGeom prst="rect">
            <a:avLst/>
          </a:prstGeom>
        </p:spPr>
      </p:pic>
    </p:spTree>
    <p:extLst>
      <p:ext uri="{BB962C8B-B14F-4D97-AF65-F5344CB8AC3E}">
        <p14:creationId xmlns:p14="http://schemas.microsoft.com/office/powerpoint/2010/main" val="69397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6096000" y="0"/>
            <a:ext cx="6095999" cy="1132341"/>
          </a:xfrm>
        </p:spPr>
        <p:txBody>
          <a:bodyPr/>
          <a:lstStyle/>
          <a:p>
            <a:pPr algn="ctr"/>
            <a:r>
              <a:rPr lang="en-US" b="1" dirty="0">
                <a:solidFill>
                  <a:schemeClr val="bg1"/>
                </a:solidFill>
                <a:latin typeface="Calibri" panose="020F0502020204030204" pitchFamily="34" charset="0"/>
                <a:cs typeface="Calibri" panose="020F0502020204030204" pitchFamily="34" charset="0"/>
              </a:rPr>
              <a:t>Les NFT</a:t>
            </a:r>
            <a:endParaRPr lang="fr-FR" b="1" dirty="0">
              <a:solidFill>
                <a:schemeClr val="bg1"/>
              </a:solidFill>
              <a:latin typeface="Calibri" panose="020F0502020204030204" pitchFamily="34" charset="0"/>
              <a:cs typeface="Calibri" panose="020F0502020204030204" pitchFamily="34" charset="0"/>
            </a:endParaRPr>
          </a:p>
        </p:txBody>
      </p:sp>
      <p:sp>
        <p:nvSpPr>
          <p:cNvPr id="8" name="ZoneTexte 7">
            <a:extLst>
              <a:ext uri="{FF2B5EF4-FFF2-40B4-BE49-F238E27FC236}">
                <a16:creationId xmlns:a16="http://schemas.microsoft.com/office/drawing/2014/main" id="{F044FF00-184F-444B-9FF0-C65DE5442544}"/>
              </a:ext>
            </a:extLst>
          </p:cNvPr>
          <p:cNvSpPr txBox="1"/>
          <p:nvPr/>
        </p:nvSpPr>
        <p:spPr>
          <a:xfrm>
            <a:off x="203200" y="1593334"/>
            <a:ext cx="11214100" cy="369332"/>
          </a:xfrm>
          <a:prstGeom prst="rect">
            <a:avLst/>
          </a:prstGeom>
          <a:noFill/>
        </p:spPr>
        <p:txBody>
          <a:bodyPr wrap="square">
            <a:spAutoFit/>
          </a:bodyPr>
          <a:lstStyle/>
          <a:p>
            <a:pPr algn="ctr"/>
            <a:r>
              <a:rPr lang="fr-FR" dirty="0"/>
              <a:t>En anglais les "Non </a:t>
            </a:r>
            <a:r>
              <a:rPr lang="fr-FR" dirty="0" err="1"/>
              <a:t>Fungible</a:t>
            </a:r>
            <a:r>
              <a:rPr lang="fr-FR" dirty="0"/>
              <a:t> </a:t>
            </a:r>
            <a:r>
              <a:rPr lang="fr-FR" dirty="0" err="1"/>
              <a:t>Token</a:t>
            </a:r>
            <a:r>
              <a:rPr lang="fr-FR" dirty="0"/>
              <a:t>" ou en bon </a:t>
            </a:r>
            <a:r>
              <a:rPr lang="fr-FR" dirty="0" err="1"/>
              <a:t>francais</a:t>
            </a:r>
            <a:r>
              <a:rPr lang="fr-FR" dirty="0"/>
              <a:t> les jetons non fongible (ou jeton irremplaçable).</a:t>
            </a:r>
          </a:p>
        </p:txBody>
      </p:sp>
      <p:grpSp>
        <p:nvGrpSpPr>
          <p:cNvPr id="14" name="Groupe 13">
            <a:extLst>
              <a:ext uri="{FF2B5EF4-FFF2-40B4-BE49-F238E27FC236}">
                <a16:creationId xmlns:a16="http://schemas.microsoft.com/office/drawing/2014/main" id="{811EEC99-47AF-42DF-AE53-79F8ECDCC76F}"/>
              </a:ext>
            </a:extLst>
          </p:cNvPr>
          <p:cNvGrpSpPr/>
          <p:nvPr/>
        </p:nvGrpSpPr>
        <p:grpSpPr>
          <a:xfrm>
            <a:off x="609600" y="2489200"/>
            <a:ext cx="10807700" cy="2166690"/>
            <a:chOff x="609600" y="2489200"/>
            <a:chExt cx="10807700" cy="2166690"/>
          </a:xfrm>
        </p:grpSpPr>
        <p:sp>
          <p:nvSpPr>
            <p:cNvPr id="4" name="ZoneTexte 3">
              <a:extLst>
                <a:ext uri="{FF2B5EF4-FFF2-40B4-BE49-F238E27FC236}">
                  <a16:creationId xmlns:a16="http://schemas.microsoft.com/office/drawing/2014/main" id="{CA87AFF9-6959-4170-89CE-A0B89448ED9D}"/>
                </a:ext>
              </a:extLst>
            </p:cNvPr>
            <p:cNvSpPr txBox="1"/>
            <p:nvPr/>
          </p:nvSpPr>
          <p:spPr>
            <a:xfrm>
              <a:off x="609600" y="2489200"/>
              <a:ext cx="10807700" cy="369332"/>
            </a:xfrm>
            <a:prstGeom prst="rect">
              <a:avLst/>
            </a:prstGeom>
            <a:noFill/>
          </p:spPr>
          <p:txBody>
            <a:bodyPr wrap="square" rtlCol="0">
              <a:spAutoFit/>
            </a:bodyPr>
            <a:lstStyle/>
            <a:p>
              <a:r>
                <a:rPr lang="en-US" dirty="0" err="1"/>
                <a:t>Fongible</a:t>
              </a:r>
              <a:r>
                <a:rPr lang="en-US" dirty="0"/>
                <a:t> : 2 choses </a:t>
              </a:r>
              <a:r>
                <a:rPr lang="en-US" dirty="0" err="1"/>
                <a:t>équivalentes</a:t>
              </a:r>
              <a:r>
                <a:rPr lang="en-US" dirty="0"/>
                <a:t> et qui </a:t>
              </a:r>
              <a:r>
                <a:rPr lang="en-US" dirty="0" err="1"/>
                <a:t>peuvent</a:t>
              </a:r>
              <a:r>
                <a:rPr lang="en-US" dirty="0"/>
                <a:t> </a:t>
              </a:r>
              <a:r>
                <a:rPr lang="en-US" dirty="0" err="1"/>
                <a:t>être</a:t>
              </a:r>
              <a:r>
                <a:rPr lang="en-US" dirty="0"/>
                <a:t> </a:t>
              </a:r>
              <a:r>
                <a:rPr lang="en-US" dirty="0" err="1"/>
                <a:t>échangées</a:t>
              </a:r>
              <a:r>
                <a:rPr lang="en-US" dirty="0"/>
                <a:t> </a:t>
              </a:r>
              <a:r>
                <a:rPr lang="en-US" dirty="0" err="1"/>
                <a:t>comme</a:t>
              </a:r>
              <a:r>
                <a:rPr lang="en-US" dirty="0"/>
                <a:t> 1 euro par </a:t>
              </a:r>
              <a:r>
                <a:rPr lang="en-US" dirty="0" err="1"/>
                <a:t>exemple</a:t>
              </a:r>
              <a:r>
                <a:rPr lang="en-US" dirty="0"/>
                <a:t> </a:t>
              </a:r>
              <a:endParaRPr lang="fr-FR" dirty="0"/>
            </a:p>
          </p:txBody>
        </p:sp>
        <p:grpSp>
          <p:nvGrpSpPr>
            <p:cNvPr id="13" name="Groupe 12">
              <a:extLst>
                <a:ext uri="{FF2B5EF4-FFF2-40B4-BE49-F238E27FC236}">
                  <a16:creationId xmlns:a16="http://schemas.microsoft.com/office/drawing/2014/main" id="{83B17631-983C-4DBA-B0EB-5677A1372058}"/>
                </a:ext>
              </a:extLst>
            </p:cNvPr>
            <p:cNvGrpSpPr/>
            <p:nvPr/>
          </p:nvGrpSpPr>
          <p:grpSpPr>
            <a:xfrm>
              <a:off x="3860739" y="3040310"/>
              <a:ext cx="3899022" cy="1615580"/>
              <a:chOff x="2355789" y="3078410"/>
              <a:chExt cx="3899022" cy="1615580"/>
            </a:xfrm>
          </p:grpSpPr>
          <p:pic>
            <p:nvPicPr>
              <p:cNvPr id="6" name="Image 5">
                <a:extLst>
                  <a:ext uri="{FF2B5EF4-FFF2-40B4-BE49-F238E27FC236}">
                    <a16:creationId xmlns:a16="http://schemas.microsoft.com/office/drawing/2014/main" id="{1A70BBD1-7DA2-4377-A5E9-56D569173083}"/>
                  </a:ext>
                </a:extLst>
              </p:cNvPr>
              <p:cNvPicPr>
                <a:picLocks noChangeAspect="1"/>
              </p:cNvPicPr>
              <p:nvPr/>
            </p:nvPicPr>
            <p:blipFill>
              <a:blip r:embed="rId3"/>
              <a:stretch>
                <a:fillRect/>
              </a:stretch>
            </p:blipFill>
            <p:spPr>
              <a:xfrm>
                <a:off x="2355789" y="3078410"/>
                <a:ext cx="1409822" cy="1615580"/>
              </a:xfrm>
              <a:prstGeom prst="rect">
                <a:avLst/>
              </a:prstGeom>
            </p:spPr>
          </p:pic>
          <p:pic>
            <p:nvPicPr>
              <p:cNvPr id="11" name="Image 10">
                <a:extLst>
                  <a:ext uri="{FF2B5EF4-FFF2-40B4-BE49-F238E27FC236}">
                    <a16:creationId xmlns:a16="http://schemas.microsoft.com/office/drawing/2014/main" id="{65039943-93FA-4C0F-B5F0-9D6688C7B508}"/>
                  </a:ext>
                </a:extLst>
              </p:cNvPr>
              <p:cNvPicPr>
                <a:picLocks noChangeAspect="1"/>
              </p:cNvPicPr>
              <p:nvPr/>
            </p:nvPicPr>
            <p:blipFill>
              <a:blip r:embed="rId3"/>
              <a:stretch>
                <a:fillRect/>
              </a:stretch>
            </p:blipFill>
            <p:spPr>
              <a:xfrm>
                <a:off x="4844989" y="3078410"/>
                <a:ext cx="1409822" cy="1615580"/>
              </a:xfrm>
              <a:prstGeom prst="rect">
                <a:avLst/>
              </a:prstGeom>
            </p:spPr>
          </p:pic>
          <p:sp>
            <p:nvSpPr>
              <p:cNvPr id="12" name="ZoneTexte 11">
                <a:extLst>
                  <a:ext uri="{FF2B5EF4-FFF2-40B4-BE49-F238E27FC236}">
                    <a16:creationId xmlns:a16="http://schemas.microsoft.com/office/drawing/2014/main" id="{42A7C2FB-A452-47A2-AF6B-E82C7F132DE9}"/>
                  </a:ext>
                </a:extLst>
              </p:cNvPr>
              <p:cNvSpPr txBox="1"/>
              <p:nvPr/>
            </p:nvSpPr>
            <p:spPr>
              <a:xfrm>
                <a:off x="3930711" y="3162925"/>
                <a:ext cx="1079378" cy="1446550"/>
              </a:xfrm>
              <a:prstGeom prst="rect">
                <a:avLst/>
              </a:prstGeom>
              <a:noFill/>
            </p:spPr>
            <p:txBody>
              <a:bodyPr wrap="square" rtlCol="0">
                <a:spAutoFit/>
              </a:bodyPr>
              <a:lstStyle/>
              <a:p>
                <a:r>
                  <a:rPr lang="en-US" sz="8800" dirty="0"/>
                  <a:t>= </a:t>
                </a:r>
                <a:endParaRPr lang="fr-FR" sz="8800" dirty="0"/>
              </a:p>
            </p:txBody>
          </p:sp>
        </p:grpSp>
      </p:grpSp>
    </p:spTree>
    <p:extLst>
      <p:ext uri="{BB962C8B-B14F-4D97-AF65-F5344CB8AC3E}">
        <p14:creationId xmlns:p14="http://schemas.microsoft.com/office/powerpoint/2010/main" val="18342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in">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CEBC1CD0ED384DBECE0BE31AE9B55E" ma:contentTypeVersion="10" ma:contentTypeDescription="Crée un document." ma:contentTypeScope="" ma:versionID="984732e7dc1364bc0e4300b1d71ca8a6">
  <xsd:schema xmlns:xsd="http://www.w3.org/2001/XMLSchema" xmlns:xs="http://www.w3.org/2001/XMLSchema" xmlns:p="http://schemas.microsoft.com/office/2006/metadata/properties" xmlns:ns3="7cdefc83-99a0-4b4a-b3c3-314652226fb6" xmlns:ns4="2f74b226-f633-4588-a99f-e34e7d6c71af" targetNamespace="http://schemas.microsoft.com/office/2006/metadata/properties" ma:root="true" ma:fieldsID="8a3474ec4c092ed610c372be55ee5084" ns3:_="" ns4:_="">
    <xsd:import namespace="7cdefc83-99a0-4b4a-b3c3-314652226fb6"/>
    <xsd:import namespace="2f74b226-f633-4588-a99f-e34e7d6c71a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defc83-99a0-4b4a-b3c3-314652226f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74b226-f633-4588-a99f-e34e7d6c71a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5FC77D-0427-444A-87A6-A0774CE7D281}">
  <ds:schemaRefs>
    <ds:schemaRef ds:uri="2f74b226-f633-4588-a99f-e34e7d6c71af"/>
    <ds:schemaRef ds:uri="7cdefc83-99a0-4b4a-b3c3-314652226fb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6FCD7DF-597C-413D-BFBE-3BA7B87F6828}">
  <ds:schemaRefs>
    <ds:schemaRef ds:uri="http://schemas.microsoft.com/sharepoint/v3/contenttype/forms"/>
  </ds:schemaRefs>
</ds:datastoreItem>
</file>

<file path=customXml/itemProps3.xml><?xml version="1.0" encoding="utf-8"?>
<ds:datastoreItem xmlns:ds="http://schemas.openxmlformats.org/officeDocument/2006/customXml" ds:itemID="{55B658FC-3595-4831-A3EE-EDD3D5B80C15}">
  <ds:schemaRefs>
    <ds:schemaRef ds:uri="2f74b226-f633-4588-a99f-e34e7d6c71af"/>
    <ds:schemaRef ds:uri="7cdefc83-99a0-4b4a-b3c3-314652226fb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Berlin</Template>
  <TotalTime>248</TotalTime>
  <Words>1986</Words>
  <Application>Microsoft Office PowerPoint</Application>
  <PresentationFormat>Grand écran</PresentationFormat>
  <Paragraphs>126</Paragraphs>
  <Slides>14</Slides>
  <Notes>11</Notes>
  <HiddenSlides>0</HiddenSlides>
  <MMClips>2</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14</vt:i4>
      </vt:variant>
    </vt:vector>
  </HeadingPairs>
  <TitlesOfParts>
    <vt:vector size="21" baseType="lpstr">
      <vt:lpstr>Arial</vt:lpstr>
      <vt:lpstr>Calibri</vt:lpstr>
      <vt:lpstr>Calibri Light</vt:lpstr>
      <vt:lpstr>CaskaydiaCove NF</vt:lpstr>
      <vt:lpstr>Trebuchet MS</vt:lpstr>
      <vt:lpstr>Berlin</vt:lpstr>
      <vt:lpstr>Conception personnalisée</vt:lpstr>
      <vt:lpstr>Présentation PowerPoint</vt:lpstr>
      <vt:lpstr>Agenda</vt:lpstr>
      <vt:lpstr>Le Web 3.0 : un peu d’histoire</vt:lpstr>
      <vt:lpstr>Les Metaverses</vt:lpstr>
      <vt:lpstr>Les Metaverses</vt:lpstr>
      <vt:lpstr>Les Metaverses</vt:lpstr>
      <vt:lpstr>Les Metaverses</vt:lpstr>
      <vt:lpstr>Les Metaverses</vt:lpstr>
      <vt:lpstr>Les NFT</vt:lpstr>
      <vt:lpstr>Les NFT</vt:lpstr>
      <vt:lpstr>Les NFT</vt:lpstr>
      <vt:lpstr>Les NFT</vt:lpstr>
      <vt:lpstr>Les NFT</vt:lpstr>
      <vt:lpstr>Merci de votre télé-participation !</vt:lpstr>
    </vt:vector>
  </TitlesOfParts>
  <Company>Pôle de l'Habitat Social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Citeau-Berg Anne</dc:creator>
  <cp:lastModifiedBy>Lienhard Laurent</cp:lastModifiedBy>
  <cp:revision>13</cp:revision>
  <dcterms:created xsi:type="dcterms:W3CDTF">2020-04-27T14:36:03Z</dcterms:created>
  <dcterms:modified xsi:type="dcterms:W3CDTF">2022-03-09T14:26:23Z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0x0101001BCEBC1CD0ED384DBECE0BE31AE9B55E</vt:lpwstr>
  </property>
</Properties>
</file>